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44" r:id="rId2"/>
    <p:sldId id="286" r:id="rId3"/>
    <p:sldId id="308" r:id="rId4"/>
    <p:sldId id="430" r:id="rId5"/>
    <p:sldId id="281" r:id="rId6"/>
    <p:sldId id="450" r:id="rId7"/>
    <p:sldId id="451" r:id="rId8"/>
    <p:sldId id="452" r:id="rId9"/>
    <p:sldId id="410" r:id="rId10"/>
    <p:sldId id="391" r:id="rId11"/>
    <p:sldId id="434" r:id="rId12"/>
    <p:sldId id="387" r:id="rId13"/>
    <p:sldId id="280" r:id="rId14"/>
    <p:sldId id="258" r:id="rId15"/>
    <p:sldId id="453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1C5"/>
    <a:srgbClr val="C1EBBA"/>
    <a:srgbClr val="0000FF"/>
    <a:srgbClr val="98FFFF"/>
    <a:srgbClr val="4FD1FF"/>
    <a:srgbClr val="FDC000"/>
    <a:srgbClr val="FCB0A3"/>
    <a:srgbClr val="008000"/>
    <a:srgbClr val="94FF34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50"/>
    <p:restoredTop sz="74286" autoAdjust="0"/>
  </p:normalViewPr>
  <p:slideViewPr>
    <p:cSldViewPr snapToGrid="0" snapToObjects="1">
      <p:cViewPr varScale="1">
        <p:scale>
          <a:sx n="93" d="100"/>
          <a:sy n="93" d="100"/>
        </p:scale>
        <p:origin x="220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100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E9E7B-BA22-4FCA-8019-5F24B39629EE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9EAC4-DC2F-4837-AC26-716609D0A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357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17926-6CFF-AA4E-9C58-BD96517F89CB}" type="datetimeFigureOut">
              <a:rPr lang="en-US" smtClean="0"/>
              <a:t>1/13/20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BA7AA-C25B-AD44-A8F3-01733925C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95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TEACHER NOTES &amp; IDEAS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dirty="0">
                <a:latin typeface="Calibri" charset="0"/>
                <a:ea typeface="MS PGothic" charset="0"/>
              </a:rPr>
              <a:t>Remind students of the learning journey (What theme you are doing – Possibly recap what they can remember from last lesson.</a:t>
            </a:r>
          </a:p>
          <a:p>
            <a:endParaRPr lang="en-GB" dirty="0"/>
          </a:p>
          <a:p>
            <a:r>
              <a:rPr lang="en-GB" dirty="0"/>
              <a:t>Always check the content of any lesson and videos linked before teaching to ensure suitability for your classroom and your school</a:t>
            </a:r>
          </a:p>
          <a:p>
            <a:endParaRPr lang="en-GB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1667DBA-0B7E-DD48-B1FF-18AE4A13C2D4}" type="slidenum">
              <a:rPr lang="en-GB" sz="1200"/>
              <a:pPr/>
              <a:t>2</a:t>
            </a:fld>
            <a:endParaRPr lang="en-GB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NOTES &amp; IDEAS</a:t>
            </a:r>
          </a:p>
          <a:p>
            <a:r>
              <a:rPr lang="en-US" dirty="0"/>
              <a:t>Always share success criteria with students before you set the task and evaluate the task – Students need to know what you are looking for.</a:t>
            </a:r>
          </a:p>
          <a:p>
            <a:r>
              <a:rPr lang="en-US" dirty="0"/>
              <a:t>If you have done this task before with another class show your new class a WAGOLL (What a good one looks like)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87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NOTES &amp; IDEAS</a:t>
            </a:r>
          </a:p>
          <a:p>
            <a:r>
              <a:rPr lang="en-US" dirty="0"/>
              <a:t>Pair students up and have them use the sentence starter prompts on the board to help them (each </a:t>
            </a:r>
            <a:r>
              <a:rPr lang="en-US" dirty="0" err="1"/>
              <a:t>colour</a:t>
            </a:r>
            <a:r>
              <a:rPr lang="en-US" dirty="0"/>
              <a:t> represents a different set of prompts E.G Challenge, agree, build upon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-Arrange for two confident students (or two pairs of students) to come to the front and have a debate challenge off with a timer</a:t>
            </a:r>
          </a:p>
          <a:p>
            <a:r>
              <a:rPr lang="en-US" dirty="0"/>
              <a:t>-Challenge a student to debate you (allow them to pick whether they will argue for the statement or against it)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986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TEACHER NOTES &amp; IDEAS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could be done by writing a number down in the books – Compare to the start of the lesson 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of fingers in the air or use Red Amber Green Cards </a:t>
            </a:r>
          </a:p>
          <a:p>
            <a:pPr marL="171450" indent="-171450">
              <a:buFontTx/>
              <a:buChar char="-"/>
            </a:pPr>
            <a:r>
              <a:rPr lang="en-US" dirty="0"/>
              <a:t>Quick Partner Discussion &amp; reflect on before the lesson and progress made </a:t>
            </a:r>
          </a:p>
          <a:p>
            <a:pPr marL="171450" indent="-171450">
              <a:buFontTx/>
              <a:buChar char="-"/>
            </a:pPr>
            <a:r>
              <a:rPr lang="en-US" dirty="0"/>
              <a:t>Print off the Assessment Opportunity Sheet – Fill in the Confidence Checker / Compare with the baseline </a:t>
            </a:r>
          </a:p>
          <a:p>
            <a:endParaRPr lang="en-US" dirty="0">
              <a:latin typeface="Calibri" charset="0"/>
              <a:ea typeface="MS PGothic" charset="0"/>
            </a:endParaRPr>
          </a:p>
          <a:p>
            <a:r>
              <a:rPr lang="en-US" dirty="0">
                <a:latin typeface="Calibri" charset="0"/>
                <a:ea typeface="MS PGothic" charset="0"/>
              </a:rPr>
              <a:t>Author Attribution :https://</a:t>
            </a:r>
            <a:r>
              <a:rPr lang="en-US" dirty="0" err="1">
                <a:latin typeface="Calibri" charset="0"/>
                <a:ea typeface="MS PGothic" charset="0"/>
              </a:rPr>
              <a:t>pixabay.com</a:t>
            </a:r>
            <a:r>
              <a:rPr lang="en-US" dirty="0">
                <a:latin typeface="Calibri" charset="0"/>
                <a:ea typeface="MS PGothic" charset="0"/>
              </a:rPr>
              <a:t>/en/traffic-lights-traffic-light-phases-2147790/</a:t>
            </a:r>
          </a:p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9577EE6-0B49-F740-9DF8-8E8B8EC39867}" type="slidenum">
              <a:rPr lang="en-GB" sz="1200">
                <a:latin typeface="Calibri" charset="0"/>
              </a:rPr>
              <a:pPr/>
              <a:t>14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NOTES &amp; IDEAS</a:t>
            </a:r>
          </a:p>
          <a:p>
            <a:r>
              <a:rPr lang="en-US" dirty="0"/>
              <a:t>Teachers should add in specific local signposting to charities, organizations or local NHS services in their area</a:t>
            </a:r>
          </a:p>
          <a:p>
            <a:r>
              <a:rPr lang="en-US" dirty="0"/>
              <a:t>Add / adapt or remove any suggested sites. </a:t>
            </a:r>
          </a:p>
          <a:p>
            <a:r>
              <a:rPr lang="en-US" dirty="0"/>
              <a:t>Print this slide and leave on door notice board after the lesson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650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NOTES &amp; IDEAS</a:t>
            </a:r>
          </a:p>
          <a:p>
            <a:r>
              <a:rPr lang="en-US" dirty="0"/>
              <a:t>: Have students pick either 1/2/3 tickets depending on their ability and tell a partner </a:t>
            </a:r>
          </a:p>
          <a:p>
            <a:r>
              <a:rPr lang="en-US" dirty="0"/>
              <a:t>Pick a few students at random to feedback to the class</a:t>
            </a:r>
          </a:p>
          <a:p>
            <a:r>
              <a:rPr lang="en-US" dirty="0"/>
              <a:t>As students leave the room have them tell you their reflection on the way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713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NOTES &amp; IDEAS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could be done by writing a number down in the books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of fingers in the air. /Red amber Green Cards </a:t>
            </a:r>
          </a:p>
          <a:p>
            <a:pPr marL="171450" indent="-171450">
              <a:buFontTx/>
              <a:buChar char="-"/>
            </a:pPr>
            <a:r>
              <a:rPr lang="en-US" dirty="0"/>
              <a:t>Quick Partner Discussion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Print off the Assessment Opportunity Sheet – Fill in the Baseline Confidence Checker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16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NOTES &amp; IDEAS</a:t>
            </a:r>
          </a:p>
          <a:p>
            <a:r>
              <a:rPr lang="en-US" dirty="0"/>
              <a:t>Get students to come up with questions using the prompts on the board</a:t>
            </a:r>
          </a:p>
          <a:p>
            <a:r>
              <a:rPr lang="en-US" dirty="0"/>
              <a:t>Try to get them to think of high level order questions and look past just the image </a:t>
            </a:r>
          </a:p>
          <a:p>
            <a:r>
              <a:rPr lang="en-US" dirty="0"/>
              <a:t>Extension – Have students try to come up with answers to other students questions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505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NOTES &amp; IDEAS</a:t>
            </a:r>
          </a:p>
          <a:p>
            <a:r>
              <a:rPr lang="en-US" dirty="0"/>
              <a:t>Ask students what they think of this image (collection of images) </a:t>
            </a:r>
          </a:p>
          <a:p>
            <a:r>
              <a:rPr lang="en-US" dirty="0"/>
              <a:t>Reveal the talking points after some discussion time</a:t>
            </a:r>
          </a:p>
          <a:p>
            <a:r>
              <a:rPr lang="en-US" dirty="0"/>
              <a:t>To provoke discussion with a quiet class – play devils advocate</a:t>
            </a:r>
          </a:p>
          <a:p>
            <a:r>
              <a:rPr lang="en-US" dirty="0"/>
              <a:t>Challenge a student to a debate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356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695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53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NOTES &amp; IDEAS</a:t>
            </a:r>
          </a:p>
          <a:p>
            <a:r>
              <a:rPr lang="en-US" dirty="0"/>
              <a:t>If the Video is short it may be worth playing it twice – 1</a:t>
            </a:r>
            <a:r>
              <a:rPr lang="en-US" baseline="30000" dirty="0"/>
              <a:t>st</a:t>
            </a:r>
            <a:r>
              <a:rPr lang="en-US" dirty="0"/>
              <a:t>  time let students watch carefully and 2</a:t>
            </a:r>
            <a:r>
              <a:rPr lang="en-US" baseline="30000" dirty="0"/>
              <a:t>nd</a:t>
            </a:r>
            <a:r>
              <a:rPr lang="en-US" dirty="0"/>
              <a:t> time have students complete one or two of the hats </a:t>
            </a:r>
          </a:p>
          <a:p>
            <a:r>
              <a:rPr lang="en-US" dirty="0"/>
              <a:t>Short of Time – Play the video and Answer A few of the hats afterwards as a class</a:t>
            </a:r>
          </a:p>
          <a:p>
            <a:r>
              <a:rPr lang="en-US" dirty="0"/>
              <a:t>N.B This is a generic slide and sometimes the hats may not be appropriate for the video clip (if so delete or change accordingly to suit)</a:t>
            </a:r>
          </a:p>
          <a:p>
            <a:r>
              <a:rPr lang="en-US" dirty="0"/>
              <a:t>N.B Always check the video link is age appropriate to your class before showing student in the lesson.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209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NOTES &amp; IDEAS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87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NOTES &amp; IDEAS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4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40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F043F3-0704-7144-B0E3-20B949E37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400" y="6339301"/>
            <a:ext cx="2501116" cy="360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4D7107-31DE-5E40-B835-EC54C2A40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284" y="6339301"/>
            <a:ext cx="2501116" cy="3600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2120AE-7FDF-C747-AB4D-9C32C18A17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68" y="6339301"/>
            <a:ext cx="2501116" cy="3600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88D33B-1E89-2D46-919F-C2F52929C2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2516" y="6339301"/>
            <a:ext cx="1259279" cy="36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7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FFFFFF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1FBFE-9806-D142-948F-8D6EF1CDC8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76876"/>
            <a:ext cx="8928992" cy="6696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8582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hyperlink" Target="https://www.youtube.com/watch?v=GAXBz5kC3CQ" TargetMode="Externa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9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11" Type="http://schemas.openxmlformats.org/officeDocument/2006/relationships/image" Target="../media/image98.png"/><Relationship Id="rId5" Type="http://schemas.openxmlformats.org/officeDocument/2006/relationships/image" Target="../media/image93.png"/><Relationship Id="rId10" Type="http://schemas.openxmlformats.org/officeDocument/2006/relationships/image" Target="../media/image27.png"/><Relationship Id="rId4" Type="http://schemas.openxmlformats.org/officeDocument/2006/relationships/image" Target="../media/image92.png"/><Relationship Id="rId9" Type="http://schemas.openxmlformats.org/officeDocument/2006/relationships/image" Target="../media/image9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4.png"/><Relationship Id="rId18" Type="http://schemas.openxmlformats.org/officeDocument/2006/relationships/image" Target="../media/image47.png"/><Relationship Id="rId3" Type="http://schemas.openxmlformats.org/officeDocument/2006/relationships/image" Target="../media/image100.png"/><Relationship Id="rId21" Type="http://schemas.openxmlformats.org/officeDocument/2006/relationships/image" Target="../media/image50.png"/><Relationship Id="rId7" Type="http://schemas.openxmlformats.org/officeDocument/2006/relationships/image" Target="../media/image104.png"/><Relationship Id="rId12" Type="http://schemas.openxmlformats.org/officeDocument/2006/relationships/image" Target="../media/image46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7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jpeg"/><Relationship Id="rId11" Type="http://schemas.openxmlformats.org/officeDocument/2006/relationships/image" Target="../media/image45.png"/><Relationship Id="rId5" Type="http://schemas.openxmlformats.org/officeDocument/2006/relationships/image" Target="../media/image102.png"/><Relationship Id="rId15" Type="http://schemas.openxmlformats.org/officeDocument/2006/relationships/image" Target="../media/image36.png"/><Relationship Id="rId23" Type="http://schemas.openxmlformats.org/officeDocument/2006/relationships/image" Target="../media/image27.png"/><Relationship Id="rId10" Type="http://schemas.openxmlformats.org/officeDocument/2006/relationships/image" Target="../media/image44.png"/><Relationship Id="rId19" Type="http://schemas.openxmlformats.org/officeDocument/2006/relationships/image" Target="../media/image48.png"/><Relationship Id="rId4" Type="http://schemas.openxmlformats.org/officeDocument/2006/relationships/image" Target="../media/image101.png"/><Relationship Id="rId9" Type="http://schemas.openxmlformats.org/officeDocument/2006/relationships/image" Target="../media/image43.png"/><Relationship Id="rId14" Type="http://schemas.openxmlformats.org/officeDocument/2006/relationships/image" Target="../media/image35.png"/><Relationship Id="rId22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thyyoungmindspennine.nhs.uk/resource-centre/apps/" TargetMode="External"/><Relationship Id="rId13" Type="http://schemas.openxmlformats.org/officeDocument/2006/relationships/image" Target="../media/image109.jpeg"/><Relationship Id="rId18" Type="http://schemas.openxmlformats.org/officeDocument/2006/relationships/image" Target="../media/image114.png"/><Relationship Id="rId3" Type="http://schemas.openxmlformats.org/officeDocument/2006/relationships/image" Target="../media/image105.png"/><Relationship Id="rId21" Type="http://schemas.openxmlformats.org/officeDocument/2006/relationships/image" Target="../media/image117.png"/><Relationship Id="rId7" Type="http://schemas.openxmlformats.org/officeDocument/2006/relationships/image" Target="../media/image107.jpeg"/><Relationship Id="rId12" Type="http://schemas.openxmlformats.org/officeDocument/2006/relationships/image" Target="../media/image108.jpeg"/><Relationship Id="rId17" Type="http://schemas.openxmlformats.org/officeDocument/2006/relationships/image" Target="../media/image11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11" Type="http://schemas.openxmlformats.org/officeDocument/2006/relationships/image" Target="../media/image27.png"/><Relationship Id="rId5" Type="http://schemas.openxmlformats.org/officeDocument/2006/relationships/hyperlink" Target="https://www.saferinternet.org.uk/advice-centre/young-people/resources-11-19s" TargetMode="External"/><Relationship Id="rId15" Type="http://schemas.openxmlformats.org/officeDocument/2006/relationships/image" Target="../media/image111.png"/><Relationship Id="rId10" Type="http://schemas.openxmlformats.org/officeDocument/2006/relationships/hyperlink" Target="https://www.internetmatters.org/" TargetMode="External"/><Relationship Id="rId19" Type="http://schemas.openxmlformats.org/officeDocument/2006/relationships/image" Target="../media/image115.png"/><Relationship Id="rId4" Type="http://schemas.microsoft.com/office/2007/relationships/hdphoto" Target="../media/hdphoto1.wdp"/><Relationship Id="rId9" Type="http://schemas.openxmlformats.org/officeDocument/2006/relationships/hyperlink" Target="https://www.mindcharity.co.uk/advice-information/how-to-look-after-your-mental-health/apps-for-wellbeing-and-mental-health/" TargetMode="External"/><Relationship Id="rId14" Type="http://schemas.openxmlformats.org/officeDocument/2006/relationships/image" Target="../media/image110.png"/><Relationship Id="rId22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hyperlink" Target="https://www.youtube.com/watch?v=GHW6O3Mf0qE" TargetMode="External"/><Relationship Id="rId18" Type="http://schemas.openxmlformats.org/officeDocument/2006/relationships/image" Target="../media/image31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8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27.png"/><Relationship Id="rId3" Type="http://schemas.openxmlformats.org/officeDocument/2006/relationships/image" Target="../media/image32.png"/><Relationship Id="rId21" Type="http://schemas.openxmlformats.org/officeDocument/2006/relationships/image" Target="../media/image49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5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2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1.png"/><Relationship Id="rId10" Type="http://schemas.openxmlformats.org/officeDocument/2006/relationships/image" Target="../media/image39.png"/><Relationship Id="rId19" Type="http://schemas.openxmlformats.org/officeDocument/2006/relationships/image" Target="../media/image47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41.png"/><Relationship Id="rId4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jpeg"/><Relationship Id="rId7" Type="http://schemas.openxmlformats.org/officeDocument/2006/relationships/image" Target="../media/image61.sv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5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84.png"/><Relationship Id="rId5" Type="http://schemas.openxmlformats.org/officeDocument/2006/relationships/image" Target="../media/image79.png"/><Relationship Id="rId10" Type="http://schemas.openxmlformats.org/officeDocument/2006/relationships/image" Target="../media/image83.png"/><Relationship Id="rId4" Type="http://schemas.openxmlformats.org/officeDocument/2006/relationships/image" Target="../media/image78.png"/><Relationship Id="rId9" Type="http://schemas.openxmlformats.org/officeDocument/2006/relationships/hyperlink" Target="https://www.youtube.com/watch?v=MB5VDIebMd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D1FE23-12DE-BB4A-8B81-61236F3D7F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EA6B46A5-4B0E-5D4B-8C1D-A09E85180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803114"/>
              </p:ext>
            </p:extLst>
          </p:nvPr>
        </p:nvGraphicFramePr>
        <p:xfrm>
          <a:off x="129560" y="132734"/>
          <a:ext cx="8884880" cy="6581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4880">
                  <a:extLst>
                    <a:ext uri="{9D8B030D-6E8A-4147-A177-3AD203B41FA5}">
                      <a16:colId xmlns:a16="http://schemas.microsoft.com/office/drawing/2014/main" val="1502898028"/>
                    </a:ext>
                  </a:extLst>
                </a:gridCol>
              </a:tblGrid>
              <a:tr h="65818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4F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28980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40242" y="347241"/>
            <a:ext cx="8526347" cy="25022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64160DF1-7B9F-F34C-B25E-88C330983307}"/>
              </a:ext>
            </a:extLst>
          </p:cNvPr>
          <p:cNvSpPr/>
          <p:nvPr/>
        </p:nvSpPr>
        <p:spPr>
          <a:xfrm rot="16200000">
            <a:off x="5710464" y="3393051"/>
            <a:ext cx="2964022" cy="3679099"/>
          </a:xfrm>
          <a:prstGeom prst="rtTriangle">
            <a:avLst/>
          </a:prstGeom>
          <a:solidFill>
            <a:schemeClr val="bg1"/>
          </a:solidFill>
          <a:ln w="12700"/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C98724-B8EB-1647-9DC9-8529DC32ECF0}"/>
              </a:ext>
            </a:extLst>
          </p:cNvPr>
          <p:cNvSpPr txBox="1"/>
          <p:nvPr/>
        </p:nvSpPr>
        <p:spPr>
          <a:xfrm>
            <a:off x="277411" y="2835654"/>
            <a:ext cx="87508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 </a:t>
            </a:r>
            <a:r>
              <a:rPr lang="en-US" sz="2000" u="sng" dirty="0"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LESSON POWERPOINT &amp; WORK SHEETS </a:t>
            </a:r>
            <a:endParaRPr lang="en-US" sz="1400" u="sng" dirty="0">
              <a:latin typeface="Chalkboard" panose="03050602040202020205" pitchFamily="66" charset="77"/>
              <a:ea typeface="Ayuthaya" pitchFamily="2" charset="-34"/>
              <a:cs typeface="Ayuthaya" pitchFamily="2" charset="-34"/>
            </a:endParaRPr>
          </a:p>
          <a:p>
            <a:endParaRPr lang="en-US" sz="2800" dirty="0">
              <a:latin typeface="Chalkboard" panose="03050602040202020205" pitchFamily="66" charset="77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391BD6E-1F9F-1342-9B35-28D41DFCE9E1}"/>
              </a:ext>
            </a:extLst>
          </p:cNvPr>
          <p:cNvSpPr/>
          <p:nvPr/>
        </p:nvSpPr>
        <p:spPr>
          <a:xfrm>
            <a:off x="340242" y="25278"/>
            <a:ext cx="8526347" cy="111825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20F0502020204030204" pitchFamily="34" charset="0"/>
                <a:cs typeface="Ink Free" panose="020F0502020204030204" pitchFamily="34" charset="0"/>
              </a:rPr>
              <a:t>SAFER INTERNET DAY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144D70-8A5C-C449-8AA2-C11CB9F3EC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465" y="5418379"/>
            <a:ext cx="1253842" cy="12538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8CD3F7-C2E7-DC47-A205-558D8AABA7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909" y="6167024"/>
            <a:ext cx="1702646" cy="49578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2EB2915-606E-0E43-92F3-B79FC6A81E90}"/>
              </a:ext>
            </a:extLst>
          </p:cNvPr>
          <p:cNvGrpSpPr/>
          <p:nvPr/>
        </p:nvGrpSpPr>
        <p:grpSpPr>
          <a:xfrm>
            <a:off x="8039405" y="4664250"/>
            <a:ext cx="850517" cy="869878"/>
            <a:chOff x="8062555" y="4548501"/>
            <a:chExt cx="850517" cy="869878"/>
          </a:xfrm>
        </p:grpSpPr>
        <p:pic>
          <p:nvPicPr>
            <p:cNvPr id="38" name="Picture 37" descr="TWITTER ROUND SERENA.png">
              <a:extLst>
                <a:ext uri="{FF2B5EF4-FFF2-40B4-BE49-F238E27FC236}">
                  <a16:creationId xmlns:a16="http://schemas.microsoft.com/office/drawing/2014/main" id="{D2CFA850-10D6-F94D-B7AD-9EAAAB0DA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382" r="-1539" b="-194"/>
            <a:stretch/>
          </p:blipFill>
          <p:spPr>
            <a:xfrm>
              <a:off x="8062555" y="4548501"/>
              <a:ext cx="850517" cy="869878"/>
            </a:xfrm>
            <a:prstGeom prst="rect">
              <a:avLst/>
            </a:prstGeom>
          </p:spPr>
        </p:pic>
        <p:pic>
          <p:nvPicPr>
            <p:cNvPr id="39" name="Picture 38" descr="TWITTER ROUND SERENA.png">
              <a:extLst>
                <a:ext uri="{FF2B5EF4-FFF2-40B4-BE49-F238E27FC236}">
                  <a16:creationId xmlns:a16="http://schemas.microsoft.com/office/drawing/2014/main" id="{6457CB38-A8A1-2A40-BA11-DF292D0A9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4600" y="4793470"/>
              <a:ext cx="247967" cy="404622"/>
            </a:xfrm>
            <a:prstGeom prst="rect">
              <a:avLst/>
            </a:prstGeom>
          </p:spPr>
        </p:pic>
        <p:pic>
          <p:nvPicPr>
            <p:cNvPr id="41" name="Picture 40" descr="TWITTER ROUND SERENA.png">
              <a:extLst>
                <a:ext uri="{FF2B5EF4-FFF2-40B4-BE49-F238E27FC236}">
                  <a16:creationId xmlns:a16="http://schemas.microsoft.com/office/drawing/2014/main" id="{04B411C6-8FE4-9848-B8DD-E53845222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06934" y="4798345"/>
              <a:ext cx="247967" cy="404622"/>
            </a:xfrm>
            <a:prstGeom prst="rect">
              <a:avLst/>
            </a:prstGeom>
          </p:spPr>
        </p:pic>
        <p:pic>
          <p:nvPicPr>
            <p:cNvPr id="43" name="Picture 42" descr="TWITTER ROUND SERENA.png">
              <a:extLst>
                <a:ext uri="{FF2B5EF4-FFF2-40B4-BE49-F238E27FC236}">
                  <a16:creationId xmlns:a16="http://schemas.microsoft.com/office/drawing/2014/main" id="{DB5EE703-9BDA-4349-89BB-DA2C4FC09B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71013" y="4649568"/>
              <a:ext cx="404507" cy="187127"/>
            </a:xfrm>
            <a:prstGeom prst="rect">
              <a:avLst/>
            </a:prstGeom>
          </p:spPr>
        </p:pic>
        <p:pic>
          <p:nvPicPr>
            <p:cNvPr id="44" name="Picture 43" descr="TWITTER ROUND SERENA.png">
              <a:extLst>
                <a:ext uri="{FF2B5EF4-FFF2-40B4-BE49-F238E27FC236}">
                  <a16:creationId xmlns:a16="http://schemas.microsoft.com/office/drawing/2014/main" id="{F193EB79-2429-FE4C-A13B-87121E7FC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06934" y="4610212"/>
              <a:ext cx="191196" cy="114711"/>
            </a:xfrm>
            <a:prstGeom prst="rect">
              <a:avLst/>
            </a:prstGeom>
          </p:spPr>
        </p:pic>
        <p:pic>
          <p:nvPicPr>
            <p:cNvPr id="34" name="Picture 33" descr="QUENTIN-SERENA-SAM-SARAH.png">
              <a:extLst>
                <a:ext uri="{FF2B5EF4-FFF2-40B4-BE49-F238E27FC236}">
                  <a16:creationId xmlns:a16="http://schemas.microsoft.com/office/drawing/2014/main" id="{B4570866-1792-D647-AD5B-C2B2334B7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6883" y="4681010"/>
              <a:ext cx="642210" cy="521957"/>
            </a:xfrm>
            <a:prstGeom prst="rect">
              <a:avLst/>
            </a:prstGeom>
          </p:spPr>
        </p:pic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60C7BB52-D84B-624A-8D17-2201CA60F45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739" y="2956925"/>
            <a:ext cx="1702646" cy="170264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3C58065-3B59-C64E-AB5E-512F2E6B6B5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33" y="5495367"/>
            <a:ext cx="2361117" cy="113227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E4CD48C-3E31-8048-94BC-6DCA39E5F52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425" y="5508947"/>
            <a:ext cx="2326275" cy="111556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06C3AC0-BF86-844A-A292-53D6E2D3402A}"/>
              </a:ext>
            </a:extLst>
          </p:cNvPr>
          <p:cNvSpPr/>
          <p:nvPr/>
        </p:nvSpPr>
        <p:spPr>
          <a:xfrm>
            <a:off x="129560" y="809816"/>
            <a:ext cx="9056127" cy="21441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600" b="1" cap="none" spc="0" dirty="0">
                <a:ln w="0"/>
                <a:solidFill>
                  <a:srgbClr val="0D26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20F0502020204030204" pitchFamily="34" charset="0"/>
                <a:cs typeface="Ink Free" panose="020F0502020204030204" pitchFamily="34" charset="0"/>
              </a:rPr>
              <a:t>STAYING SAFE ONLINE LESSON </a:t>
            </a:r>
            <a:endParaRPr lang="en-US" sz="6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nk Free" panose="020F0502020204030204" pitchFamily="34" charset="0"/>
              <a:cs typeface="Ink Free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DE9AF-37F6-F348-90F1-70AA30F13D5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289" y="3281930"/>
            <a:ext cx="2273033" cy="1702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48E84C-B6F5-BE43-AF03-04229A7229C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315" y="3631075"/>
            <a:ext cx="2273033" cy="1697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CD5181-C5EA-5946-BA1C-77F930E7884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33" y="3371349"/>
            <a:ext cx="2273031" cy="1702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970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0AF974-5896-114C-BB40-D9A7669199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379" y="1436242"/>
            <a:ext cx="5339173" cy="5060260"/>
          </a:xfrm>
          <a:prstGeom prst="rect">
            <a:avLst/>
          </a:prstGeom>
          <a:ln w="57150">
            <a:solidFill>
              <a:srgbClr val="FDC000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456AF1-B8E1-9343-888F-92378C14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04" y="153434"/>
            <a:ext cx="8790481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600" dirty="0">
                <a:latin typeface="ArialMT"/>
              </a:rPr>
              <a:t>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MT"/>
              </a:rPr>
              <a:t>he Internet gives students a wide range of opportunities to connect with or learn from people who may not be in their circle of close friends.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MT"/>
              </a:rPr>
              <a:t>This could be through games, social network sites, blogs, instant messaging, forums, </a:t>
            </a:r>
            <a:r>
              <a:rPr lang="en-US" altLang="en-US" sz="1600" dirty="0">
                <a:latin typeface="ArialMT"/>
              </a:rPr>
              <a:t>etc.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M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MT"/>
              </a:rPr>
              <a:t>W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MT"/>
              </a:rPr>
              <a:t>hile this can be great, connecting with people online occasionally carries risks.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: Rounded Corners 20">
            <a:extLst>
              <a:ext uri="{FF2B5EF4-FFF2-40B4-BE49-F238E27FC236}">
                <a16:creationId xmlns:a16="http://schemas.microsoft.com/office/drawing/2014/main" id="{665DE591-CE17-1D4B-8D16-66EFFEF3435A}"/>
              </a:ext>
            </a:extLst>
          </p:cNvPr>
          <p:cNvSpPr/>
          <p:nvPr/>
        </p:nvSpPr>
        <p:spPr>
          <a:xfrm>
            <a:off x="5924263" y="1671581"/>
            <a:ext cx="2879079" cy="2513557"/>
          </a:xfrm>
          <a:prstGeom prst="roundRect">
            <a:avLst>
              <a:gd name="adj" fmla="val 14282"/>
            </a:avLst>
          </a:prstGeom>
          <a:solidFill>
            <a:srgbClr val="C1EBBA"/>
          </a:solidFill>
          <a:ln w="38100">
            <a:solidFill>
              <a:srgbClr val="FD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What are the risks with connecting with others online?</a:t>
            </a:r>
          </a:p>
          <a:p>
            <a:pPr marL="342900" indent="-342900">
              <a:buAutoNum type="alphaUcParenR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How can we reduce these risks?</a:t>
            </a:r>
          </a:p>
        </p:txBody>
      </p:sp>
      <p:sp>
        <p:nvSpPr>
          <p:cNvPr id="5" name="Rectangle: Diagonal Corners Rounded 22">
            <a:extLst>
              <a:ext uri="{FF2B5EF4-FFF2-40B4-BE49-F238E27FC236}">
                <a16:creationId xmlns:a16="http://schemas.microsoft.com/office/drawing/2014/main" id="{D8B6F22A-E73B-6141-98CC-4CB9B5DEED7B}"/>
              </a:ext>
            </a:extLst>
          </p:cNvPr>
          <p:cNvSpPr/>
          <p:nvPr/>
        </p:nvSpPr>
        <p:spPr>
          <a:xfrm>
            <a:off x="5810249" y="1401542"/>
            <a:ext cx="1510389" cy="387587"/>
          </a:xfrm>
          <a:prstGeom prst="round2DiagRect">
            <a:avLst>
              <a:gd name="adj1" fmla="val 50000"/>
              <a:gd name="adj2" fmla="val 36088"/>
            </a:avLst>
          </a:prstGeom>
          <a:solidFill>
            <a:srgbClr val="FFF200"/>
          </a:solidFill>
          <a:ln w="28575">
            <a:solidFill>
              <a:srgbClr val="0E2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Task</a:t>
            </a:r>
            <a:endParaRPr lang="en-US" sz="20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C77D25-5314-3142-A6C8-3922A69B42FF}"/>
              </a:ext>
            </a:extLst>
          </p:cNvPr>
          <p:cNvSpPr/>
          <p:nvPr/>
        </p:nvSpPr>
        <p:spPr>
          <a:xfrm>
            <a:off x="5924263" y="5492714"/>
            <a:ext cx="2879079" cy="1077218"/>
          </a:xfrm>
          <a:prstGeom prst="rect">
            <a:avLst/>
          </a:prstGeom>
          <a:solidFill>
            <a:srgbClr val="C1EBBA"/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latin typeface="+mj-lt"/>
              </a:rPr>
              <a:t>What are some of the positive things and what are some of the negative things about connecting with people online? </a:t>
            </a:r>
          </a:p>
        </p:txBody>
      </p:sp>
      <p:pic>
        <p:nvPicPr>
          <p:cNvPr id="7" name="Picture 20" descr="C:\Users\Optic Group111\Desktop\New Vocab.png">
            <a:extLst>
              <a:ext uri="{FF2B5EF4-FFF2-40B4-BE49-F238E27FC236}">
                <a16:creationId xmlns:a16="http://schemas.microsoft.com/office/drawing/2014/main" id="{F8648AAB-A6BA-7644-B17E-26B317D6D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0638" y="4311049"/>
            <a:ext cx="1070770" cy="107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1C9B7F-C714-FE4B-9A80-682BB3CA9023}"/>
              </a:ext>
            </a:extLst>
          </p:cNvPr>
          <p:cNvSpPr txBox="1"/>
          <p:nvPr/>
        </p:nvSpPr>
        <p:spPr>
          <a:xfrm>
            <a:off x="5729146" y="4287298"/>
            <a:ext cx="1373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Discussion task</a:t>
            </a:r>
          </a:p>
        </p:txBody>
      </p:sp>
    </p:spTree>
    <p:extLst>
      <p:ext uri="{BB962C8B-B14F-4D97-AF65-F5344CB8AC3E}">
        <p14:creationId xmlns:p14="http://schemas.microsoft.com/office/powerpoint/2010/main" val="348136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497D43-532E-F944-8000-0B5857A02A0D}"/>
              </a:ext>
            </a:extLst>
          </p:cNvPr>
          <p:cNvSpPr/>
          <p:nvPr/>
        </p:nvSpPr>
        <p:spPr>
          <a:xfrm>
            <a:off x="377686" y="250497"/>
            <a:ext cx="8464826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>
                <a:latin typeface="Georgia" panose="02040502050405020303" pitchFamily="18" charset="0"/>
              </a:rPr>
              <a:t>If you develop a friendship with someone online, be sure to ask yourself the following questions: </a:t>
            </a:r>
            <a:endParaRPr lang="en-GB" dirty="0"/>
          </a:p>
          <a:p>
            <a:r>
              <a:rPr lang="en-GB" i="1" dirty="0">
                <a:latin typeface="Georgia" panose="02040502050405020303" pitchFamily="18" charset="0"/>
              </a:rPr>
              <a:t>• Has this person asked me to keep any information secret from others?</a:t>
            </a:r>
            <a:br>
              <a:rPr lang="en-GB" i="1" dirty="0">
                <a:latin typeface="Georgia" panose="02040502050405020303" pitchFamily="18" charset="0"/>
              </a:rPr>
            </a:br>
            <a:r>
              <a:rPr lang="en-GB" i="1" dirty="0">
                <a:latin typeface="Georgia" panose="02040502050405020303" pitchFamily="18" charset="0"/>
              </a:rPr>
              <a:t>• Has this person asked me about anything private?</a:t>
            </a:r>
            <a:br>
              <a:rPr lang="en-GB" i="1" dirty="0">
                <a:latin typeface="Georgia" panose="02040502050405020303" pitchFamily="18" charset="0"/>
              </a:rPr>
            </a:br>
            <a:r>
              <a:rPr lang="en-GB" i="1" dirty="0">
                <a:latin typeface="Georgia" panose="02040502050405020303" pitchFamily="18" charset="0"/>
              </a:rPr>
              <a:t>• Do I feel pressured by this person to do anything?</a:t>
            </a:r>
            <a:br>
              <a:rPr lang="en-GB" i="1" dirty="0">
                <a:latin typeface="Georgia" panose="02040502050405020303" pitchFamily="18" charset="0"/>
              </a:rPr>
            </a:br>
            <a:r>
              <a:rPr lang="en-GB" i="1" dirty="0">
                <a:latin typeface="Georgia" panose="02040502050405020303" pitchFamily="18" charset="0"/>
              </a:rPr>
              <a:t>• What is my gut feeling telling me about this person?</a:t>
            </a:r>
            <a:endParaRPr lang="en-GB" dirty="0"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EDDC57-3B21-F948-A2E8-67E26A3E2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325" y="2713118"/>
            <a:ext cx="2057400" cy="244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atin typeface="+mn-lt"/>
                <a:ea typeface="+mn-ea"/>
                <a:cs typeface="+mn-cs"/>
              </a:rPr>
              <a:t>An online friend wants to meet up at the local park to hangout</a:t>
            </a:r>
          </a:p>
          <a:p>
            <a:pPr algn="ctr" eaLnBrk="1" hangingPunct="1">
              <a:defRPr/>
            </a:pPr>
            <a:endParaRPr lang="en-GB" dirty="0">
              <a:latin typeface="+mn-lt"/>
              <a:ea typeface="+mn-ea"/>
              <a:cs typeface="+mn-cs"/>
            </a:endParaRPr>
          </a:p>
          <a:p>
            <a:pPr algn="ctr" eaLnBrk="1" hangingPunct="1">
              <a:defRPr/>
            </a:pPr>
            <a:endParaRPr lang="en-GB" dirty="0">
              <a:latin typeface="+mn-lt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95C2F6-C000-6945-9D57-374C083CA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700" y="4520143"/>
            <a:ext cx="4572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66FF33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0E9BF2E-D1DD-7441-960B-DE0619265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700" y="4520143"/>
            <a:ext cx="457200" cy="533400"/>
          </a:xfrm>
          <a:prstGeom prst="ellipse">
            <a:avLst/>
          </a:prstGeom>
          <a:solidFill>
            <a:srgbClr val="66FF33"/>
          </a:solidFill>
          <a:ln w="28575">
            <a:solidFill>
              <a:srgbClr val="66FF33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0D5D52-C6E6-194C-9F6A-9AB941AAC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00" y="4520143"/>
            <a:ext cx="4572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8AE607-E9E1-A245-8916-FD85BA8D0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00" y="4520143"/>
            <a:ext cx="457200" cy="5334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A88972-F75F-BE45-BF73-694FAED68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00" y="4520143"/>
            <a:ext cx="4572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4A6332-E3F0-1648-BE17-F31E6AC38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00" y="4520143"/>
            <a:ext cx="4572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6715DD-2C41-F747-ACEB-B86985B2F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0125" y="2713118"/>
            <a:ext cx="2057400" cy="244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atin typeface="+mn-lt"/>
                <a:ea typeface="+mn-ea"/>
                <a:cs typeface="+mn-cs"/>
              </a:rPr>
              <a:t>You are invited into a new tribe/team for the latest online game</a:t>
            </a:r>
          </a:p>
          <a:p>
            <a:pPr algn="ctr" eaLnBrk="1" hangingPunct="1">
              <a:defRPr/>
            </a:pPr>
            <a:endParaRPr lang="en-GB" dirty="0">
              <a:latin typeface="+mn-lt"/>
              <a:ea typeface="+mn-ea"/>
              <a:cs typeface="+mn-cs"/>
            </a:endParaRPr>
          </a:p>
          <a:p>
            <a:pPr algn="ctr" eaLnBrk="1" hangingPunct="1">
              <a:defRPr/>
            </a:pPr>
            <a:endParaRPr lang="en-GB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DF948B-2DB6-C247-9E65-5664D86ED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500" y="4520143"/>
            <a:ext cx="4572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66FF33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85AE406-EDC0-F046-9AD1-BBB0D3DCF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500" y="4520143"/>
            <a:ext cx="457200" cy="533400"/>
          </a:xfrm>
          <a:prstGeom prst="ellipse">
            <a:avLst/>
          </a:prstGeom>
          <a:solidFill>
            <a:srgbClr val="66FF33"/>
          </a:solidFill>
          <a:ln w="28575">
            <a:solidFill>
              <a:srgbClr val="66FF33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6D4124A-AEC6-5B4F-8C5C-F13A470DA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00" y="4520143"/>
            <a:ext cx="4572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CA1AC6-4839-784F-B8E8-44380969C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00" y="4520143"/>
            <a:ext cx="457200" cy="5334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2EA9E7-7689-5F44-A385-8FDD2322F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00" y="4520143"/>
            <a:ext cx="4572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B58F5C6-FEB0-324B-B95F-FFFDCD0A0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00" y="4520143"/>
            <a:ext cx="4572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DA2B0E-BE9A-3146-8457-1D9F3D82B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238" y="2713118"/>
            <a:ext cx="2057400" cy="244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latin typeface="+mn-lt"/>
              <a:ea typeface="+mn-ea"/>
              <a:cs typeface="+mn-cs"/>
            </a:endParaRPr>
          </a:p>
          <a:p>
            <a:pPr algn="ctr" eaLnBrk="1" hangingPunct="1">
              <a:defRPr/>
            </a:pPr>
            <a:r>
              <a:rPr lang="en-GB" dirty="0">
                <a:latin typeface="+mn-lt"/>
                <a:ea typeface="+mn-ea"/>
                <a:cs typeface="+mn-cs"/>
              </a:rPr>
              <a:t>An online gaming friend keeps asking you questions to get to know you better </a:t>
            </a:r>
          </a:p>
          <a:p>
            <a:pPr algn="ctr" eaLnBrk="1" hangingPunct="1">
              <a:defRPr/>
            </a:pPr>
            <a:endParaRPr lang="en-GB" dirty="0">
              <a:latin typeface="+mn-lt"/>
              <a:ea typeface="+mn-ea"/>
              <a:cs typeface="+mn-cs"/>
            </a:endParaRPr>
          </a:p>
          <a:p>
            <a:pPr algn="ctr" eaLnBrk="1" hangingPunct="1">
              <a:defRPr/>
            </a:pPr>
            <a:endParaRPr lang="en-GB" dirty="0">
              <a:latin typeface="+mn-lt"/>
              <a:ea typeface="+mn-ea"/>
              <a:cs typeface="+mn-cs"/>
            </a:endParaRPr>
          </a:p>
          <a:p>
            <a:pPr algn="ctr" eaLnBrk="1" hangingPunct="1">
              <a:defRPr/>
            </a:pPr>
            <a:endParaRPr lang="en-GB" dirty="0">
              <a:latin typeface="+mn-lt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E99B2A3-9FD6-D848-A55F-F02158167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613" y="4520143"/>
            <a:ext cx="4572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66FF33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23CD44-5FAF-8047-A839-2E7655D7C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613" y="4520143"/>
            <a:ext cx="457200" cy="533400"/>
          </a:xfrm>
          <a:prstGeom prst="ellipse">
            <a:avLst/>
          </a:prstGeom>
          <a:solidFill>
            <a:srgbClr val="66FF33"/>
          </a:solidFill>
          <a:ln w="28575">
            <a:solidFill>
              <a:srgbClr val="66FF33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F3623B5-B6AD-3C4F-B500-67AAEB281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0013" y="4520143"/>
            <a:ext cx="4572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D78CF88-28BB-8245-9BDB-86BC2E9E9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0013" y="4520143"/>
            <a:ext cx="457200" cy="5334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6C5B313-462D-6843-81AE-178921C7B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813" y="4520143"/>
            <a:ext cx="4572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EAC2F94-2C1E-1A46-8C01-6F69F72E3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813" y="4520143"/>
            <a:ext cx="4572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E0A683-1680-534B-93FA-8F85D0DA4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037" y="2713118"/>
            <a:ext cx="2057400" cy="244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A friend is asking you to send some ‘cheeky’ photos of you in your pyjamas</a:t>
            </a:r>
            <a:endParaRPr lang="en-GB" dirty="0">
              <a:latin typeface="+mn-lt"/>
              <a:ea typeface="+mn-ea"/>
              <a:cs typeface="+mn-cs"/>
            </a:endParaRPr>
          </a:p>
          <a:p>
            <a:pPr algn="ctr" eaLnBrk="1" hangingPunct="1">
              <a:defRPr/>
            </a:pPr>
            <a:endParaRPr lang="en-GB" dirty="0">
              <a:latin typeface="+mn-lt"/>
              <a:ea typeface="+mn-ea"/>
              <a:cs typeface="+mn-cs"/>
            </a:endParaRPr>
          </a:p>
          <a:p>
            <a:pPr algn="ctr" eaLnBrk="1" hangingPunct="1">
              <a:defRPr/>
            </a:pPr>
            <a:endParaRPr lang="en-GB" dirty="0">
              <a:latin typeface="+mn-lt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F8132C5-19FD-414A-A5FE-0C64D06B5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1412" y="4520143"/>
            <a:ext cx="4572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66FF33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8A3937E-A1F6-864E-B72E-7A6766A85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1412" y="4520143"/>
            <a:ext cx="457200" cy="533400"/>
          </a:xfrm>
          <a:prstGeom prst="ellipse">
            <a:avLst/>
          </a:prstGeom>
          <a:solidFill>
            <a:srgbClr val="66FF33"/>
          </a:solidFill>
          <a:ln w="28575">
            <a:solidFill>
              <a:srgbClr val="66FF33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DB04D57-D29E-3247-BC60-72937F3C6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812" y="4520143"/>
            <a:ext cx="4572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1BDC73C-101D-414D-823D-046FDCBE9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812" y="4520143"/>
            <a:ext cx="457200" cy="5334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3405190-2C37-BC47-8574-3926AEF5F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612" y="4520143"/>
            <a:ext cx="4572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1E0AD18-1490-CD48-8658-3501DF199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612" y="4520143"/>
            <a:ext cx="4572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5-Point Star 54">
            <a:extLst>
              <a:ext uri="{FF2B5EF4-FFF2-40B4-BE49-F238E27FC236}">
                <a16:creationId xmlns:a16="http://schemas.microsoft.com/office/drawing/2014/main" id="{DCC1E60A-D7E3-0E4D-9B85-B00E11EE576A}"/>
              </a:ext>
            </a:extLst>
          </p:cNvPr>
          <p:cNvSpPr/>
          <p:nvPr/>
        </p:nvSpPr>
        <p:spPr>
          <a:xfrm>
            <a:off x="37125" y="2408318"/>
            <a:ext cx="5334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/>
              <a:t>1</a:t>
            </a:r>
          </a:p>
        </p:txBody>
      </p:sp>
      <p:sp>
        <p:nvSpPr>
          <p:cNvPr id="32" name="5-Point Star 56">
            <a:extLst>
              <a:ext uri="{FF2B5EF4-FFF2-40B4-BE49-F238E27FC236}">
                <a16:creationId xmlns:a16="http://schemas.microsoft.com/office/drawing/2014/main" id="{FA250C53-D022-DC41-91C1-9AE14AEA5D80}"/>
              </a:ext>
            </a:extLst>
          </p:cNvPr>
          <p:cNvSpPr/>
          <p:nvPr/>
        </p:nvSpPr>
        <p:spPr>
          <a:xfrm>
            <a:off x="2185634" y="2391752"/>
            <a:ext cx="5334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/>
              <a:t>2</a:t>
            </a:r>
          </a:p>
        </p:txBody>
      </p:sp>
      <p:sp>
        <p:nvSpPr>
          <p:cNvPr id="33" name="5-Point Star 57">
            <a:extLst>
              <a:ext uri="{FF2B5EF4-FFF2-40B4-BE49-F238E27FC236}">
                <a16:creationId xmlns:a16="http://schemas.microsoft.com/office/drawing/2014/main" id="{72ED2006-2C21-7D44-B7E6-AC543AC1C458}"/>
              </a:ext>
            </a:extLst>
          </p:cNvPr>
          <p:cNvSpPr/>
          <p:nvPr/>
        </p:nvSpPr>
        <p:spPr>
          <a:xfrm>
            <a:off x="6697446" y="2391752"/>
            <a:ext cx="5334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/>
              <a:t>4</a:t>
            </a:r>
          </a:p>
        </p:txBody>
      </p:sp>
      <p:sp>
        <p:nvSpPr>
          <p:cNvPr id="34" name="5-Point Star 56">
            <a:extLst>
              <a:ext uri="{FF2B5EF4-FFF2-40B4-BE49-F238E27FC236}">
                <a16:creationId xmlns:a16="http://schemas.microsoft.com/office/drawing/2014/main" id="{E9C25A2E-E1E9-E646-9E3C-770B5BEC91E5}"/>
              </a:ext>
            </a:extLst>
          </p:cNvPr>
          <p:cNvSpPr/>
          <p:nvPr/>
        </p:nvSpPr>
        <p:spPr>
          <a:xfrm>
            <a:off x="4566056" y="2457901"/>
            <a:ext cx="5334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/>
              <a:t>3</a:t>
            </a:r>
          </a:p>
        </p:txBody>
      </p:sp>
      <p:sp>
        <p:nvSpPr>
          <p:cNvPr id="37" name="Text Box 5">
            <a:extLst>
              <a:ext uri="{FF2B5EF4-FFF2-40B4-BE49-F238E27FC236}">
                <a16:creationId xmlns:a16="http://schemas.microsoft.com/office/drawing/2014/main" id="{FA846E04-7CD1-0344-AE1F-67236C7C6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028" y="5382552"/>
            <a:ext cx="3546409" cy="1224951"/>
          </a:xfrm>
          <a:prstGeom prst="rect">
            <a:avLst/>
          </a:prstGeom>
          <a:solidFill>
            <a:srgbClr val="C1EBB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 altLang="en-US" sz="1600" b="1" dirty="0">
                <a:latin typeface="Comic Sans MS" panose="030F0702030302020204" pitchFamily="66" charset="0"/>
              </a:rPr>
              <a:t>KEY: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Green (No risk): 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Amber (Safety maybe at risk) 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Red (Safety is at risk)</a:t>
            </a:r>
          </a:p>
        </p:txBody>
      </p:sp>
      <p:sp>
        <p:nvSpPr>
          <p:cNvPr id="38" name="Rectangle: Rounded Corners 20">
            <a:extLst>
              <a:ext uri="{FF2B5EF4-FFF2-40B4-BE49-F238E27FC236}">
                <a16:creationId xmlns:a16="http://schemas.microsoft.com/office/drawing/2014/main" id="{893E2382-72D5-674A-9FB8-2F8DD1FC4D04}"/>
              </a:ext>
            </a:extLst>
          </p:cNvPr>
          <p:cNvSpPr/>
          <p:nvPr/>
        </p:nvSpPr>
        <p:spPr>
          <a:xfrm>
            <a:off x="240325" y="5540703"/>
            <a:ext cx="5054504" cy="1066800"/>
          </a:xfrm>
          <a:prstGeom prst="roundRect">
            <a:avLst>
              <a:gd name="adj" fmla="val 14282"/>
            </a:avLst>
          </a:prstGeom>
          <a:solidFill>
            <a:srgbClr val="C1EBBA"/>
          </a:solidFill>
          <a:ln w="38100">
            <a:solidFill>
              <a:srgbClr val="FD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Assess the risk in each scenario. Explain how to reduce the risk and what you should do in each circumstance </a:t>
            </a:r>
          </a:p>
        </p:txBody>
      </p:sp>
      <p:sp>
        <p:nvSpPr>
          <p:cNvPr id="39" name="Rectangle: Diagonal Corners Rounded 22">
            <a:extLst>
              <a:ext uri="{FF2B5EF4-FFF2-40B4-BE49-F238E27FC236}">
                <a16:creationId xmlns:a16="http://schemas.microsoft.com/office/drawing/2014/main" id="{85295BC9-C3E3-4448-97C7-9B05A518DBDC}"/>
              </a:ext>
            </a:extLst>
          </p:cNvPr>
          <p:cNvSpPr/>
          <p:nvPr/>
        </p:nvSpPr>
        <p:spPr>
          <a:xfrm>
            <a:off x="213563" y="5308791"/>
            <a:ext cx="1510389" cy="387587"/>
          </a:xfrm>
          <a:prstGeom prst="round2DiagRect">
            <a:avLst>
              <a:gd name="adj1" fmla="val 50000"/>
              <a:gd name="adj2" fmla="val 36088"/>
            </a:avLst>
          </a:prstGeom>
          <a:solidFill>
            <a:srgbClr val="FFF200"/>
          </a:solidFill>
          <a:ln w="28575">
            <a:solidFill>
              <a:srgbClr val="0E2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Task</a:t>
            </a:r>
            <a:endParaRPr lang="en-US" sz="20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34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  <p:bldP spid="14" grpId="0" animBg="1"/>
      <p:bldP spid="16" grpId="0" animBg="1"/>
      <p:bldP spid="19" grpId="0" animBg="1"/>
      <p:bldP spid="21" grpId="0" animBg="1"/>
      <p:bldP spid="23" grpId="0" animBg="1"/>
      <p:bldP spid="26" grpId="0" animBg="1"/>
      <p:bldP spid="28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B40C410-B9BA-B645-8BFD-81A796BECA19}"/>
              </a:ext>
            </a:extLst>
          </p:cNvPr>
          <p:cNvSpPr/>
          <p:nvPr/>
        </p:nvSpPr>
        <p:spPr>
          <a:xfrm>
            <a:off x="2974489" y="1949042"/>
            <a:ext cx="5904834" cy="3831818"/>
          </a:xfrm>
          <a:prstGeom prst="rect">
            <a:avLst/>
          </a:prstGeom>
          <a:solidFill>
            <a:srgbClr val="C1EBB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IDEAS BOX</a:t>
            </a:r>
          </a:p>
          <a:p>
            <a:endParaRPr lang="en-GB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Your digital footprint (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be careful about leaving a trail of personal information and data online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Social networking sites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Online gaming forums and squads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Online gambling sites (Including In-game App purchases)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Video messaging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Rules for staying safe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Cyber Bullying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Grooming and Sexual Exploitation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Avoiding Internet scams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Keeping your data safe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Fake news and Online Extremism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4A15D-5B2A-2B4A-8DB4-A9EDFC8A2920}"/>
              </a:ext>
            </a:extLst>
          </p:cNvPr>
          <p:cNvSpPr txBox="1">
            <a:spLocks/>
          </p:cNvSpPr>
          <p:nvPr/>
        </p:nvSpPr>
        <p:spPr>
          <a:xfrm>
            <a:off x="193427" y="1139923"/>
            <a:ext cx="2520000" cy="4609713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D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600" b="1" dirty="0">
                <a:latin typeface="+mj-lt"/>
              </a:rPr>
              <a:t>SUCCESS CRITERIA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GB" sz="1600" b="1" dirty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1600" dirty="0">
                <a:latin typeface="+mj-lt"/>
              </a:rPr>
              <a:t>Identify at least three risks associated with staying safe online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n-GB" sz="1600" dirty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1600" dirty="0">
                <a:latin typeface="+mj-lt"/>
              </a:rPr>
              <a:t>Explain both the positives and the negatives of using the internet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n-GB" sz="1600" dirty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1600" dirty="0">
                <a:latin typeface="+mj-lt"/>
              </a:rPr>
              <a:t>Present a range of possible solutions to limiting the risks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n-GB" sz="1600" dirty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1600" dirty="0">
                <a:latin typeface="+mj-lt"/>
              </a:rPr>
              <a:t>Advise on where to go for further support and advice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GB" sz="1600" b="1" dirty="0">
              <a:latin typeface="+mj-lt"/>
            </a:endParaRP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7FB52D78-8CA0-B341-9A3A-64667CDFB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427" y="238217"/>
            <a:ext cx="2520000" cy="76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9CDC6916-6CAB-8746-8E99-1FE222FC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427" y="5871169"/>
            <a:ext cx="2520000" cy="76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id="{32A1C870-0BED-9E4F-88E8-887BE6BEC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3435" y="5391165"/>
            <a:ext cx="1035888" cy="124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9DD119B-5676-EA4C-92A1-13B651336E2F}"/>
              </a:ext>
            </a:extLst>
          </p:cNvPr>
          <p:cNvSpPr/>
          <p:nvPr/>
        </p:nvSpPr>
        <p:spPr>
          <a:xfrm>
            <a:off x="5378382" y="5962366"/>
            <a:ext cx="2004198" cy="584378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15 - 20 Minutes</a:t>
            </a:r>
          </a:p>
        </p:txBody>
      </p:sp>
      <p:sp>
        <p:nvSpPr>
          <p:cNvPr id="9" name="Rectangle: Rounded Corners 20">
            <a:extLst>
              <a:ext uri="{FF2B5EF4-FFF2-40B4-BE49-F238E27FC236}">
                <a16:creationId xmlns:a16="http://schemas.microsoft.com/office/drawing/2014/main" id="{2C0B133A-4AB1-7440-8E1B-C18ADC30CFE8}"/>
              </a:ext>
            </a:extLst>
          </p:cNvPr>
          <p:cNvSpPr/>
          <p:nvPr/>
        </p:nvSpPr>
        <p:spPr>
          <a:xfrm>
            <a:off x="2974490" y="590340"/>
            <a:ext cx="3405992" cy="1066800"/>
          </a:xfrm>
          <a:prstGeom prst="roundRect">
            <a:avLst>
              <a:gd name="adj" fmla="val 14282"/>
            </a:avLst>
          </a:prstGeom>
          <a:solidFill>
            <a:srgbClr val="C1EBBA"/>
          </a:solidFill>
          <a:ln w="38100">
            <a:solidFill>
              <a:srgbClr val="FD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Design an online safety leaflet for teenagers and include at least three different topics </a:t>
            </a:r>
          </a:p>
        </p:txBody>
      </p:sp>
      <p:sp>
        <p:nvSpPr>
          <p:cNvPr id="10" name="Rectangle: Diagonal Corners Rounded 22">
            <a:extLst>
              <a:ext uri="{FF2B5EF4-FFF2-40B4-BE49-F238E27FC236}">
                <a16:creationId xmlns:a16="http://schemas.microsoft.com/office/drawing/2014/main" id="{91075339-E7DA-5F47-9DC1-4C4310AAE4A4}"/>
              </a:ext>
            </a:extLst>
          </p:cNvPr>
          <p:cNvSpPr/>
          <p:nvPr/>
        </p:nvSpPr>
        <p:spPr>
          <a:xfrm>
            <a:off x="2947727" y="239678"/>
            <a:ext cx="1510389" cy="387587"/>
          </a:xfrm>
          <a:prstGeom prst="round2DiagRect">
            <a:avLst>
              <a:gd name="adj1" fmla="val 50000"/>
              <a:gd name="adj2" fmla="val 36088"/>
            </a:avLst>
          </a:prstGeom>
          <a:solidFill>
            <a:srgbClr val="FFF200"/>
          </a:solidFill>
          <a:ln w="28575">
            <a:solidFill>
              <a:srgbClr val="0E2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+mj-lt"/>
                <a:cs typeface="Segoe UI Semibold" panose="020B0702040204020203" pitchFamily="34" charset="0"/>
              </a:rPr>
              <a:t>Task</a:t>
            </a:r>
            <a:endParaRPr lang="en-US" sz="2000" b="1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B8B4585-D3E0-D34D-953F-E3B195BC12D5}"/>
              </a:ext>
            </a:extLst>
          </p:cNvPr>
          <p:cNvSpPr/>
          <p:nvPr/>
        </p:nvSpPr>
        <p:spPr>
          <a:xfrm>
            <a:off x="3197194" y="5962366"/>
            <a:ext cx="2004198" cy="584378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Main Task </a:t>
            </a:r>
          </a:p>
        </p:txBody>
      </p:sp>
      <p:pic>
        <p:nvPicPr>
          <p:cNvPr id="13" name="Picture 13" descr="C:\Users\Optic Group111\Desktop\Play Video.png">
            <a:hlinkClick r:id="rId5"/>
            <a:extLst>
              <a:ext uri="{FF2B5EF4-FFF2-40B4-BE49-F238E27FC236}">
                <a16:creationId xmlns:a16="http://schemas.microsoft.com/office/drawing/2014/main" id="{76CC4E38-7FA4-C442-8AE1-7AE3AEE41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1670" y="140911"/>
            <a:ext cx="1650960" cy="165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8FACFD-A3C6-1C4D-B053-161CC0923CCA}"/>
              </a:ext>
            </a:extLst>
          </p:cNvPr>
          <p:cNvSpPr txBox="1"/>
          <p:nvPr/>
        </p:nvSpPr>
        <p:spPr>
          <a:xfrm>
            <a:off x="6734907" y="179334"/>
            <a:ext cx="1626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Play video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DA6765-1422-7E42-B778-9E986B235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6045" y="1604570"/>
            <a:ext cx="2186186" cy="286523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dk1"/>
                </a:solidFill>
                <a:latin typeface="+mj-lt"/>
              </a:rPr>
              <a:t>Digital Footprints – CBBC Video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EF1DA06A-AB09-1A4A-BB20-741E10E9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9392" y="59541"/>
            <a:ext cx="1261735" cy="53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79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TIZEN SAM HOLDING WHITE BOARD.png">
            <a:extLst>
              <a:ext uri="{FF2B5EF4-FFF2-40B4-BE49-F238E27FC236}">
                <a16:creationId xmlns:a16="http://schemas.microsoft.com/office/drawing/2014/main" id="{C05CC92D-B87E-0342-B1A4-2A9A89033C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20" y="37346"/>
            <a:ext cx="2489200" cy="17227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13D272-84FD-2349-81C8-3A69FFC18F41}"/>
              </a:ext>
            </a:extLst>
          </p:cNvPr>
          <p:cNvSpPr/>
          <p:nvPr/>
        </p:nvSpPr>
        <p:spPr>
          <a:xfrm>
            <a:off x="440019" y="176151"/>
            <a:ext cx="8458095" cy="12961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53C613B-5053-3D43-BDE2-129E417AE3EF}"/>
              </a:ext>
            </a:extLst>
          </p:cNvPr>
          <p:cNvSpPr txBox="1">
            <a:spLocks/>
          </p:cNvSpPr>
          <p:nvPr/>
        </p:nvSpPr>
        <p:spPr>
          <a:xfrm>
            <a:off x="179317" y="1604738"/>
            <a:ext cx="8780180" cy="3110720"/>
          </a:xfrm>
          <a:prstGeom prst="rect">
            <a:avLst/>
          </a:prstGeom>
          <a:solidFill>
            <a:srgbClr val="C1EBBA"/>
          </a:solidFill>
          <a:ln w="38100" cmpd="sng">
            <a:solidFill>
              <a:srgbClr val="0C1B2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GB" sz="1800" dirty="0">
              <a:solidFill>
                <a:srgbClr val="262626"/>
              </a:solidFill>
              <a:latin typeface="Comic Sans MS" charset="0"/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163334CB-D9DA-AA41-84C6-CBF4C317851C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0274" y="1662696"/>
            <a:ext cx="2178050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3F3BAF79-2131-9346-A568-5F82576F4C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225588" y="1659351"/>
            <a:ext cx="214558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938D7F7D-6FD6-3D45-B487-20592201ED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3915" y="1604738"/>
            <a:ext cx="2178050" cy="292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A85A5DA4-DA0B-2044-9C79-EB84BE69D8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81965" y="1685343"/>
            <a:ext cx="2216150" cy="320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18A17D3C-FD2E-0B4F-831A-A9AB0A926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61" y="1114138"/>
            <a:ext cx="3289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Calibri"/>
                <a:cs typeface="Calibri"/>
              </a:rPr>
              <a:t>Start with this card….</a:t>
            </a: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D1D42808-7465-EA4B-A936-02C8C9B5E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261" y="1085451"/>
            <a:ext cx="2283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Or these cards</a:t>
            </a:r>
            <a:r>
              <a:rPr lang="mr-IN" sz="2400" dirty="0">
                <a:latin typeface="Calibri"/>
                <a:cs typeface="Calibri"/>
              </a:rPr>
              <a:t>…</a:t>
            </a:r>
            <a:r>
              <a:rPr lang="en-GB" sz="2400" dirty="0">
                <a:latin typeface="Calibri"/>
                <a:cs typeface="Calibri"/>
              </a:rPr>
              <a:t>.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7" name="Picture 16" descr="YELLOW ARROW.png">
            <a:extLst>
              <a:ext uri="{FF2B5EF4-FFF2-40B4-BE49-F238E27FC236}">
                <a16:creationId xmlns:a16="http://schemas.microsoft.com/office/drawing/2014/main" id="{2AC6F704-A199-8248-9159-331DD5AD63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252727" y="1635997"/>
            <a:ext cx="994798" cy="481887"/>
          </a:xfrm>
          <a:prstGeom prst="rect">
            <a:avLst/>
          </a:prstGeom>
        </p:spPr>
      </p:pic>
      <p:pic>
        <p:nvPicPr>
          <p:cNvPr id="18" name="Picture 17" descr="YELLOW ARROW.png">
            <a:extLst>
              <a:ext uri="{FF2B5EF4-FFF2-40B4-BE49-F238E27FC236}">
                <a16:creationId xmlns:a16="http://schemas.microsoft.com/office/drawing/2014/main" id="{26C63488-08DA-C848-9859-2C36061AB2E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832875" y="1635996"/>
            <a:ext cx="994798" cy="481887"/>
          </a:xfrm>
          <a:prstGeom prst="rect">
            <a:avLst/>
          </a:prstGeom>
        </p:spPr>
      </p:pic>
      <p:pic>
        <p:nvPicPr>
          <p:cNvPr id="19" name="Picture 18" descr="AGREE TRACK DARK FONT.jpg">
            <a:extLst>
              <a:ext uri="{FF2B5EF4-FFF2-40B4-BE49-F238E27FC236}">
                <a16:creationId xmlns:a16="http://schemas.microsoft.com/office/drawing/2014/main" id="{DF0F1DAE-9D56-E942-99D7-FED769E795E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81" y="4352675"/>
            <a:ext cx="8714031" cy="653430"/>
          </a:xfrm>
          <a:prstGeom prst="rect">
            <a:avLst/>
          </a:prstGeom>
        </p:spPr>
      </p:pic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749300" y="227013"/>
            <a:ext cx="8394700" cy="12398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/>
                <a:ea typeface="MS PGothic" charset="0"/>
                <a:cs typeface="Calibri"/>
              </a:rPr>
              <a:t>“</a:t>
            </a:r>
            <a:r>
              <a:rPr lang="en-US" sz="2400" b="1" dirty="0">
                <a:solidFill>
                  <a:srgbClr val="0000FF"/>
                </a:solidFill>
              </a:rPr>
              <a:t>The Internet is causing more problems for young people than it is solving</a:t>
            </a:r>
            <a:r>
              <a:rPr lang="en-GB" sz="2400" b="1" dirty="0">
                <a:solidFill>
                  <a:srgbClr val="0000FF"/>
                </a:solidFill>
                <a:latin typeface="Calibri"/>
                <a:ea typeface="MS PGothic" charset="0"/>
                <a:cs typeface="Calibri"/>
              </a:rPr>
              <a:t>”</a:t>
            </a:r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C45646E-0664-4E4A-92C6-5C3698958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8300" y="5132751"/>
            <a:ext cx="1035888" cy="124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0805DBD-A6DE-7448-B07C-38590D8C5A82}"/>
              </a:ext>
            </a:extLst>
          </p:cNvPr>
          <p:cNvSpPr/>
          <p:nvPr/>
        </p:nvSpPr>
        <p:spPr>
          <a:xfrm>
            <a:off x="1715111" y="5082325"/>
            <a:ext cx="5862569" cy="1542518"/>
          </a:xfrm>
          <a:prstGeom prst="roundRect">
            <a:avLst/>
          </a:prstGeom>
          <a:solidFill>
            <a:srgbClr val="C1EBBA"/>
          </a:solidFill>
          <a:ln w="38100">
            <a:solidFill>
              <a:srgbClr val="FD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 2" pitchFamily="18" charset="2"/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Task 1: </a:t>
            </a:r>
            <a:r>
              <a:rPr lang="en-US" dirty="0">
                <a:solidFill>
                  <a:srgbClr val="000000"/>
                </a:solidFill>
              </a:rPr>
              <a:t>Discuss / Debate with your partner your own personal views towards this statement / idea.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Extension: </a:t>
            </a:r>
            <a:r>
              <a:rPr lang="en-US" dirty="0">
                <a:solidFill>
                  <a:srgbClr val="000000"/>
                </a:solidFill>
              </a:rPr>
              <a:t>Can you think of specific examples of recent events that would support this statement and other specific examples that would go against this statement?</a:t>
            </a:r>
          </a:p>
        </p:txBody>
      </p:sp>
      <p:pic>
        <p:nvPicPr>
          <p:cNvPr id="27" name="Picture 8">
            <a:extLst>
              <a:ext uri="{FF2B5EF4-FFF2-40B4-BE49-F238E27FC236}">
                <a16:creationId xmlns:a16="http://schemas.microsoft.com/office/drawing/2014/main" id="{CFB9C8B6-966B-C844-9278-05759AC16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4548" y="1104176"/>
            <a:ext cx="1932712" cy="58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0" descr="C:\Users\Optic Group111\Desktop\New Vocab.png">
            <a:extLst>
              <a:ext uri="{FF2B5EF4-FFF2-40B4-BE49-F238E27FC236}">
                <a16:creationId xmlns:a16="http://schemas.microsoft.com/office/drawing/2014/main" id="{5AE30C8A-21D0-A14F-9C11-E74789185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186" y="5156446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C1BCBEB-E38F-8D4A-9C07-29AF5C8A8365}"/>
              </a:ext>
            </a:extLst>
          </p:cNvPr>
          <p:cNvSpPr txBox="1"/>
          <p:nvPr/>
        </p:nvSpPr>
        <p:spPr>
          <a:xfrm>
            <a:off x="186510" y="6297806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Discussion task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4F66E9B-B2C2-7F41-9069-37E5EB0EAB32}"/>
              </a:ext>
            </a:extLst>
          </p:cNvPr>
          <p:cNvSpPr/>
          <p:nvPr/>
        </p:nvSpPr>
        <p:spPr>
          <a:xfrm>
            <a:off x="7275444" y="6197032"/>
            <a:ext cx="1567968" cy="408551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902030302020204" pitchFamily="66" charset="0"/>
              </a:rPr>
              <a:t>2-3 Minutes</a:t>
            </a:r>
          </a:p>
        </p:txBody>
      </p:sp>
    </p:spTree>
    <p:extLst>
      <p:ext uri="{BB962C8B-B14F-4D97-AF65-F5344CB8AC3E}">
        <p14:creationId xmlns:p14="http://schemas.microsoft.com/office/powerpoint/2010/main" val="24832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D0C74B5A-6ECD-C248-95EA-908C7FAF9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5064" y="5034216"/>
            <a:ext cx="854463" cy="62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BD244F5-CA6D-F642-82C0-0EB5C3283914}"/>
              </a:ext>
            </a:extLst>
          </p:cNvPr>
          <p:cNvSpPr/>
          <p:nvPr/>
        </p:nvSpPr>
        <p:spPr>
          <a:xfrm>
            <a:off x="927881" y="5034216"/>
            <a:ext cx="5472919" cy="628081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D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Complete the confidence checker of where you think you are at for this lesson </a:t>
            </a:r>
            <a:r>
              <a:rPr lang="en-US" sz="1200" dirty="0">
                <a:solidFill>
                  <a:schemeClr val="tx1"/>
                </a:solidFill>
              </a:rPr>
              <a:t>(Discussion or complete sheet)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3" name="Picture 18" descr="C:\Users\Optic Group111\Desktop\Task.png">
            <a:extLst>
              <a:ext uri="{FF2B5EF4-FFF2-40B4-BE49-F238E27FC236}">
                <a16:creationId xmlns:a16="http://schemas.microsoft.com/office/drawing/2014/main" id="{3CF579CE-68B2-A14A-929C-8C2CDBC53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515" y="5010906"/>
            <a:ext cx="623102" cy="62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1D429C8-C458-B645-9A8C-B24DA912A3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596" y="256078"/>
            <a:ext cx="707367" cy="7073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8A3377D-C906-4342-A2CC-96549E9B12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15" y="117118"/>
            <a:ext cx="1976646" cy="947902"/>
          </a:xfrm>
          <a:prstGeom prst="rect">
            <a:avLst/>
          </a:prstGeom>
        </p:spPr>
      </p:pic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083141" y="201084"/>
            <a:ext cx="5845705" cy="806616"/>
          </a:xfrm>
          <a:prstGeom prst="rect">
            <a:avLst/>
          </a:prstGeom>
          <a:gradFill rotWithShape="1">
            <a:gsLst>
              <a:gs pos="0">
                <a:srgbClr val="F0EAF9"/>
              </a:gs>
              <a:gs pos="64999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GB" sz="6000" b="1" dirty="0">
                <a:solidFill>
                  <a:schemeClr val="dk1"/>
                </a:solidFill>
                <a:latin typeface="+mj-lt"/>
                <a:ea typeface="+mn-ea"/>
              </a:rPr>
              <a:t>!STOP!</a:t>
            </a:r>
          </a:p>
        </p:txBody>
      </p:sp>
      <p:sp>
        <p:nvSpPr>
          <p:cNvPr id="42" name="Rectangle 4"/>
          <p:cNvSpPr txBox="1">
            <a:spLocks noChangeArrowheads="1"/>
          </p:cNvSpPr>
          <p:nvPr/>
        </p:nvSpPr>
        <p:spPr bwMode="auto">
          <a:xfrm>
            <a:off x="210402" y="1116014"/>
            <a:ext cx="6495518" cy="669654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defTabSz="457200"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000" b="1" u="sng" kern="12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Let us review our learning outcomes for this lesson</a:t>
            </a:r>
          </a:p>
          <a:p>
            <a:r>
              <a:rPr lang="en-GB" sz="2000" b="1" u="sng" kern="12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Knowledge, Skills &amp; Actions</a:t>
            </a:r>
            <a:endParaRPr lang="en-GB" sz="2400" b="1" u="sng" kern="1200" dirty="0">
              <a:solidFill>
                <a:schemeClr val="tx1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0E393AF1-CA27-4F4A-BF9A-06A4CAB5A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0020" y="1130066"/>
            <a:ext cx="2128826" cy="64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A49742A-441E-5949-88CD-6E236FD117B7}"/>
              </a:ext>
            </a:extLst>
          </p:cNvPr>
          <p:cNvCxnSpPr>
            <a:cxnSpLocks/>
          </p:cNvCxnSpPr>
          <p:nvPr/>
        </p:nvCxnSpPr>
        <p:spPr>
          <a:xfrm flipH="1">
            <a:off x="151248" y="5730133"/>
            <a:ext cx="8849201" cy="0"/>
          </a:xfrm>
          <a:prstGeom prst="straightConnector1">
            <a:avLst/>
          </a:prstGeom>
          <a:ln w="38100"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  <a:tileRect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55" descr="traffic-lights-2147790_960_720.png">
            <a:extLst>
              <a:ext uri="{FF2B5EF4-FFF2-40B4-BE49-F238E27FC236}">
                <a16:creationId xmlns:a16="http://schemas.microsoft.com/office/drawing/2014/main" id="{D40C4861-85D8-9B4C-ACA9-B168B1132F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6721" y="5910712"/>
            <a:ext cx="419196" cy="838753"/>
          </a:xfrm>
          <a:prstGeom prst="rect">
            <a:avLst/>
          </a:prstGeom>
        </p:spPr>
      </p:pic>
      <p:pic>
        <p:nvPicPr>
          <p:cNvPr id="57" name="Picture 56" descr="traffic-lights-2147790_960_720.png">
            <a:extLst>
              <a:ext uri="{FF2B5EF4-FFF2-40B4-BE49-F238E27FC236}">
                <a16:creationId xmlns:a16="http://schemas.microsoft.com/office/drawing/2014/main" id="{F9A2C0BC-D58F-C946-B4F1-571B33DB6B1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23" y="5910712"/>
            <a:ext cx="419196" cy="838753"/>
          </a:xfrm>
          <a:prstGeom prst="rect">
            <a:avLst/>
          </a:prstGeom>
        </p:spPr>
      </p:pic>
      <p:pic>
        <p:nvPicPr>
          <p:cNvPr id="58" name="Picture 57" descr="traffic-lights-2147790_960_720.png">
            <a:extLst>
              <a:ext uri="{FF2B5EF4-FFF2-40B4-BE49-F238E27FC236}">
                <a16:creationId xmlns:a16="http://schemas.microsoft.com/office/drawing/2014/main" id="{C1931C2C-0A05-4D49-9D74-3443D13660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4127" y="5910712"/>
            <a:ext cx="419196" cy="838753"/>
          </a:xfrm>
          <a:prstGeom prst="rect">
            <a:avLst/>
          </a:prstGeom>
        </p:spPr>
      </p:pic>
      <p:pic>
        <p:nvPicPr>
          <p:cNvPr id="59" name="Picture 58" descr="traffic-lights-2147790_960_720.png">
            <a:extLst>
              <a:ext uri="{FF2B5EF4-FFF2-40B4-BE49-F238E27FC236}">
                <a16:creationId xmlns:a16="http://schemas.microsoft.com/office/drawing/2014/main" id="{7C76C3A3-1CF9-D040-B0D2-D3C2E234A7E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6829" y="5910712"/>
            <a:ext cx="419196" cy="838753"/>
          </a:xfrm>
          <a:prstGeom prst="rect">
            <a:avLst/>
          </a:prstGeom>
        </p:spPr>
      </p:pic>
      <p:pic>
        <p:nvPicPr>
          <p:cNvPr id="60" name="Picture 59" descr="traffic-lights-2147790_960_720.png">
            <a:extLst>
              <a:ext uri="{FF2B5EF4-FFF2-40B4-BE49-F238E27FC236}">
                <a16:creationId xmlns:a16="http://schemas.microsoft.com/office/drawing/2014/main" id="{19CCB5AB-F194-7F4F-BDE3-9448FE827B3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10" y="5910712"/>
            <a:ext cx="419196" cy="838753"/>
          </a:xfrm>
          <a:prstGeom prst="rect">
            <a:avLst/>
          </a:prstGeom>
        </p:spPr>
      </p:pic>
      <p:sp>
        <p:nvSpPr>
          <p:cNvPr id="61" name="Rectangle 3">
            <a:extLst>
              <a:ext uri="{FF2B5EF4-FFF2-40B4-BE49-F238E27FC236}">
                <a16:creationId xmlns:a16="http://schemas.microsoft.com/office/drawing/2014/main" id="{071D94F2-5F6C-C84B-8E4F-115B1C231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4449" y="5991103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3">
                  <a:lumMod val="20000"/>
                  <a:lumOff val="80000"/>
                </a:schemeClr>
              </a:gs>
              <a:gs pos="35001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200" dirty="0">
                <a:latin typeface="Comic Sans MS"/>
                <a:cs typeface="Comic Sans MS"/>
              </a:rPr>
              <a:t>Super</a:t>
            </a:r>
          </a:p>
          <a:p>
            <a:pPr algn="ctr">
              <a:defRPr/>
            </a:pPr>
            <a:r>
              <a:rPr lang="en-GB" sz="1200" dirty="0">
                <a:latin typeface="Comic Sans MS"/>
                <a:cs typeface="Comic Sans MS"/>
              </a:rPr>
              <a:t>confident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A672EFBC-34F6-A84E-9B97-73BBCA29F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7780" y="5991103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200" dirty="0">
                <a:latin typeface="Comic Sans MS"/>
                <a:cs typeface="Comic Sans MS"/>
              </a:rPr>
              <a:t>Very </a:t>
            </a:r>
          </a:p>
          <a:p>
            <a:pPr algn="ctr">
              <a:defRPr/>
            </a:pPr>
            <a:r>
              <a:rPr lang="en-GB" sz="1200" dirty="0">
                <a:latin typeface="Comic Sans MS"/>
                <a:cs typeface="Comic Sans MS"/>
              </a:rPr>
              <a:t>confident</a:t>
            </a:r>
          </a:p>
        </p:txBody>
      </p:sp>
      <p:sp>
        <p:nvSpPr>
          <p:cNvPr id="63" name="Rectangle 4">
            <a:extLst>
              <a:ext uri="{FF2B5EF4-FFF2-40B4-BE49-F238E27FC236}">
                <a16:creationId xmlns:a16="http://schemas.microsoft.com/office/drawing/2014/main" id="{3FF01156-0B0B-E14F-9379-28409C654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189" y="5991103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Comic Sans MS"/>
                <a:cs typeface="Comic Sans MS"/>
              </a:rPr>
              <a:t>Confident</a:t>
            </a:r>
          </a:p>
        </p:txBody>
      </p:sp>
      <p:sp>
        <p:nvSpPr>
          <p:cNvPr id="64" name="TextBox 3">
            <a:extLst>
              <a:ext uri="{FF2B5EF4-FFF2-40B4-BE49-F238E27FC236}">
                <a16:creationId xmlns:a16="http://schemas.microsoft.com/office/drawing/2014/main" id="{E0556C79-9AD3-9E4A-9297-23469AEBD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177" y="5991103"/>
            <a:ext cx="1296000" cy="6120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en-GB" sz="1200" dirty="0">
                <a:solidFill>
                  <a:schemeClr val="dk1"/>
                </a:solidFill>
                <a:latin typeface="Comic Sans MS"/>
                <a:cs typeface="Comic Sans MS"/>
              </a:rPr>
              <a:t>I’m getting more confidence</a:t>
            </a:r>
          </a:p>
        </p:txBody>
      </p:sp>
      <p:sp>
        <p:nvSpPr>
          <p:cNvPr id="65" name="Rectangle 4">
            <a:extLst>
              <a:ext uri="{FF2B5EF4-FFF2-40B4-BE49-F238E27FC236}">
                <a16:creationId xmlns:a16="http://schemas.microsoft.com/office/drawing/2014/main" id="{00B6E2FE-8269-A64F-9ADD-EFC72E669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14" y="5991103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>
            <a:noAutofit/>
          </a:bodyPr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GB" sz="1200" dirty="0">
                <a:latin typeface="Comic Sans MS"/>
                <a:cs typeface="Comic Sans MS"/>
              </a:rPr>
              <a:t>I’m not confident at all</a:t>
            </a:r>
          </a:p>
        </p:txBody>
      </p:sp>
      <p:graphicFrame>
        <p:nvGraphicFramePr>
          <p:cNvPr id="121" name="Table 120">
            <a:extLst>
              <a:ext uri="{FF2B5EF4-FFF2-40B4-BE49-F238E27FC236}">
                <a16:creationId xmlns:a16="http://schemas.microsoft.com/office/drawing/2014/main" id="{0EE07D46-7E71-A342-A3C1-7A0ABA7C9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223815"/>
              </p:ext>
            </p:extLst>
          </p:nvPr>
        </p:nvGraphicFramePr>
        <p:xfrm>
          <a:off x="226991" y="1987050"/>
          <a:ext cx="8773461" cy="280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148">
                  <a:extLst>
                    <a:ext uri="{9D8B030D-6E8A-4147-A177-3AD203B41FA5}">
                      <a16:colId xmlns:a16="http://schemas.microsoft.com/office/drawing/2014/main" val="2469962901"/>
                    </a:ext>
                  </a:extLst>
                </a:gridCol>
                <a:gridCol w="445229">
                  <a:extLst>
                    <a:ext uri="{9D8B030D-6E8A-4147-A177-3AD203B41FA5}">
                      <a16:colId xmlns:a16="http://schemas.microsoft.com/office/drawing/2014/main" val="302987413"/>
                    </a:ext>
                  </a:extLst>
                </a:gridCol>
                <a:gridCol w="626676">
                  <a:extLst>
                    <a:ext uri="{9D8B030D-6E8A-4147-A177-3AD203B41FA5}">
                      <a16:colId xmlns:a16="http://schemas.microsoft.com/office/drawing/2014/main" val="3629241431"/>
                    </a:ext>
                  </a:extLst>
                </a:gridCol>
                <a:gridCol w="626676">
                  <a:extLst>
                    <a:ext uri="{9D8B030D-6E8A-4147-A177-3AD203B41FA5}">
                      <a16:colId xmlns:a16="http://schemas.microsoft.com/office/drawing/2014/main" val="2725264235"/>
                    </a:ext>
                  </a:extLst>
                </a:gridCol>
                <a:gridCol w="626676">
                  <a:extLst>
                    <a:ext uri="{9D8B030D-6E8A-4147-A177-3AD203B41FA5}">
                      <a16:colId xmlns:a16="http://schemas.microsoft.com/office/drawing/2014/main" val="3690037511"/>
                    </a:ext>
                  </a:extLst>
                </a:gridCol>
                <a:gridCol w="626676">
                  <a:extLst>
                    <a:ext uri="{9D8B030D-6E8A-4147-A177-3AD203B41FA5}">
                      <a16:colId xmlns:a16="http://schemas.microsoft.com/office/drawing/2014/main" val="2101932133"/>
                    </a:ext>
                  </a:extLst>
                </a:gridCol>
                <a:gridCol w="626676">
                  <a:extLst>
                    <a:ext uri="{9D8B030D-6E8A-4147-A177-3AD203B41FA5}">
                      <a16:colId xmlns:a16="http://schemas.microsoft.com/office/drawing/2014/main" val="1982562568"/>
                    </a:ext>
                  </a:extLst>
                </a:gridCol>
                <a:gridCol w="626676">
                  <a:extLst>
                    <a:ext uri="{9D8B030D-6E8A-4147-A177-3AD203B41FA5}">
                      <a16:colId xmlns:a16="http://schemas.microsoft.com/office/drawing/2014/main" val="722453729"/>
                    </a:ext>
                  </a:extLst>
                </a:gridCol>
                <a:gridCol w="626676">
                  <a:extLst>
                    <a:ext uri="{9D8B030D-6E8A-4147-A177-3AD203B41FA5}">
                      <a16:colId xmlns:a16="http://schemas.microsoft.com/office/drawing/2014/main" val="2933027247"/>
                    </a:ext>
                  </a:extLst>
                </a:gridCol>
                <a:gridCol w="626676">
                  <a:extLst>
                    <a:ext uri="{9D8B030D-6E8A-4147-A177-3AD203B41FA5}">
                      <a16:colId xmlns:a16="http://schemas.microsoft.com/office/drawing/2014/main" val="1512976713"/>
                    </a:ext>
                  </a:extLst>
                </a:gridCol>
                <a:gridCol w="626676">
                  <a:extLst>
                    <a:ext uri="{9D8B030D-6E8A-4147-A177-3AD203B41FA5}">
                      <a16:colId xmlns:a16="http://schemas.microsoft.com/office/drawing/2014/main" val="2900132583"/>
                    </a:ext>
                  </a:extLst>
                </a:gridCol>
              </a:tblGrid>
              <a:tr h="442889">
                <a:tc gridSpan="11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CONFIDENCE CHECKER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970905"/>
                  </a:ext>
                </a:extLst>
              </a:tr>
              <a:tr h="764515">
                <a:tc>
                  <a:txBody>
                    <a:bodyPr/>
                    <a:lstStyle/>
                    <a:p>
                      <a:pPr marL="0" marR="0" lvl="0" indent="0" algn="l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AFTER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LEARNING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136491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 listen to my gut feeling about online situations and choices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89329"/>
                  </a:ext>
                </a:extLst>
              </a:tr>
              <a:tr h="55763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 understand a wide range of risks associated with internet use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292860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 know how to reduce the risks associated with ‘being online’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84043"/>
                  </a:ext>
                </a:extLst>
              </a:tr>
            </a:tbl>
          </a:graphicData>
        </a:graphic>
      </p:graphicFrame>
      <p:pic>
        <p:nvPicPr>
          <p:cNvPr id="122" name="Picture 121">
            <a:extLst>
              <a:ext uri="{FF2B5EF4-FFF2-40B4-BE49-F238E27FC236}">
                <a16:creationId xmlns:a16="http://schemas.microsoft.com/office/drawing/2014/main" id="{C4FB3A6B-BEC0-9342-BDB1-8DD0CB83C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9713" y="2730297"/>
            <a:ext cx="1445832" cy="44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7D606B43-6184-B349-84BE-61A49EF91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4068" y="2727031"/>
            <a:ext cx="1445832" cy="44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0A8FB010-DEA7-134A-9FFC-61758DD4B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180" y="2730297"/>
            <a:ext cx="1445832" cy="43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Picture 4">
            <a:extLst>
              <a:ext uri="{FF2B5EF4-FFF2-40B4-BE49-F238E27FC236}">
                <a16:creationId xmlns:a16="http://schemas.microsoft.com/office/drawing/2014/main" id="{3D8F703C-D391-2047-B92E-0B5BCD8F5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779" y="1994145"/>
            <a:ext cx="1470944" cy="44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98EB3FF5-0CAE-604B-AC78-A317FCAA4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94008" y="2038201"/>
            <a:ext cx="442412" cy="32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A47CC8FE-9EFF-1548-946A-9DB9A0A77FC5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109774" y="3012407"/>
            <a:ext cx="354018" cy="395434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96CB1933-0A91-814B-9902-0575D4209CB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0693" y="3043978"/>
            <a:ext cx="361331" cy="331748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06EC29A5-D920-854D-BC07-50EE7B7267E5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5912" y="3051004"/>
            <a:ext cx="320574" cy="33174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3F872C70-76B4-7542-9423-66863BF45D9E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7790" y="3051853"/>
            <a:ext cx="327785" cy="326188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0D174008-8E7B-7945-B453-C55B232AC964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0300" y="3144547"/>
            <a:ext cx="360212" cy="225883"/>
          </a:xfrm>
          <a:prstGeom prst="rect">
            <a:avLst/>
          </a:prstGeom>
        </p:spPr>
      </p:pic>
      <p:pic>
        <p:nvPicPr>
          <p:cNvPr id="34" name="Picture 17">
            <a:extLst>
              <a:ext uri="{FF2B5EF4-FFF2-40B4-BE49-F238E27FC236}">
                <a16:creationId xmlns:a16="http://schemas.microsoft.com/office/drawing/2014/main" id="{82234F0E-0BE4-7043-BD14-49EAC4903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7857" y="4320811"/>
            <a:ext cx="1035888" cy="124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665EEC5-24FF-834B-A760-A5B84645884B}"/>
              </a:ext>
            </a:extLst>
          </p:cNvPr>
          <p:cNvSpPr/>
          <p:nvPr/>
        </p:nvSpPr>
        <p:spPr>
          <a:xfrm>
            <a:off x="7171359" y="5202598"/>
            <a:ext cx="1491918" cy="36499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mic Sans MS" panose="030F0902030302020204" pitchFamily="66" charset="0"/>
              </a:rPr>
              <a:t>3 Minutes</a:t>
            </a:r>
          </a:p>
        </p:txBody>
      </p:sp>
    </p:spTree>
    <p:extLst>
      <p:ext uri="{BB962C8B-B14F-4D97-AF65-F5344CB8AC3E}">
        <p14:creationId xmlns:p14="http://schemas.microsoft.com/office/powerpoint/2010/main" val="264319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large-TWITTER ROUND SARAH LGBT.png">
            <a:extLst>
              <a:ext uri="{FF2B5EF4-FFF2-40B4-BE49-F238E27FC236}">
                <a16:creationId xmlns:a16="http://schemas.microsoft.com/office/drawing/2014/main" id="{983A4FF6-0423-A747-8112-20E8CA77D4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11" b="100000" l="0" r="100000">
                        <a14:foregroundMark x1="55125" y1="85695" x2="55125" y2="85695"/>
                        <a14:backgroundMark x1="38781" y1="37567" x2="38781" y2="37567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405" y="1253652"/>
            <a:ext cx="714503" cy="1482663"/>
          </a:xfrm>
          <a:prstGeom prst="rect">
            <a:avLst/>
          </a:prstGeom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68FC9AD3-BB1D-E24F-BF0D-C0FB42FE7D25}"/>
              </a:ext>
            </a:extLst>
          </p:cNvPr>
          <p:cNvSpPr txBox="1">
            <a:spLocks/>
          </p:cNvSpPr>
          <p:nvPr/>
        </p:nvSpPr>
        <p:spPr>
          <a:xfrm>
            <a:off x="558801" y="1611313"/>
            <a:ext cx="8143410" cy="4089400"/>
          </a:xfrm>
          <a:custGeom>
            <a:avLst/>
            <a:gdLst>
              <a:gd name="connsiteX0" fmla="*/ 0 w 8569475"/>
              <a:gd name="connsiteY0" fmla="*/ 826522 h 4959031"/>
              <a:gd name="connsiteX1" fmla="*/ 826522 w 8569475"/>
              <a:gd name="connsiteY1" fmla="*/ 0 h 4959031"/>
              <a:gd name="connsiteX2" fmla="*/ 7742953 w 8569475"/>
              <a:gd name="connsiteY2" fmla="*/ 0 h 4959031"/>
              <a:gd name="connsiteX3" fmla="*/ 8569475 w 8569475"/>
              <a:gd name="connsiteY3" fmla="*/ 826522 h 4959031"/>
              <a:gd name="connsiteX4" fmla="*/ 8569475 w 8569475"/>
              <a:gd name="connsiteY4" fmla="*/ 4132509 h 4959031"/>
              <a:gd name="connsiteX5" fmla="*/ 7742953 w 8569475"/>
              <a:gd name="connsiteY5" fmla="*/ 4959031 h 4959031"/>
              <a:gd name="connsiteX6" fmla="*/ 826522 w 8569475"/>
              <a:gd name="connsiteY6" fmla="*/ 4959031 h 4959031"/>
              <a:gd name="connsiteX7" fmla="*/ 0 w 8569475"/>
              <a:gd name="connsiteY7" fmla="*/ 4132509 h 4959031"/>
              <a:gd name="connsiteX8" fmla="*/ 0 w 8569475"/>
              <a:gd name="connsiteY8" fmla="*/ 826522 h 4959031"/>
              <a:gd name="connsiteX0" fmla="*/ 0 w 8583989"/>
              <a:gd name="connsiteY0" fmla="*/ 1218408 h 4959031"/>
              <a:gd name="connsiteX1" fmla="*/ 841036 w 8583989"/>
              <a:gd name="connsiteY1" fmla="*/ 0 h 4959031"/>
              <a:gd name="connsiteX2" fmla="*/ 7757467 w 8583989"/>
              <a:gd name="connsiteY2" fmla="*/ 0 h 4959031"/>
              <a:gd name="connsiteX3" fmla="*/ 8583989 w 8583989"/>
              <a:gd name="connsiteY3" fmla="*/ 826522 h 4959031"/>
              <a:gd name="connsiteX4" fmla="*/ 8583989 w 8583989"/>
              <a:gd name="connsiteY4" fmla="*/ 4132509 h 4959031"/>
              <a:gd name="connsiteX5" fmla="*/ 7757467 w 8583989"/>
              <a:gd name="connsiteY5" fmla="*/ 4959031 h 4959031"/>
              <a:gd name="connsiteX6" fmla="*/ 841036 w 8583989"/>
              <a:gd name="connsiteY6" fmla="*/ 4959031 h 4959031"/>
              <a:gd name="connsiteX7" fmla="*/ 14514 w 8583989"/>
              <a:gd name="connsiteY7" fmla="*/ 4132509 h 4959031"/>
              <a:gd name="connsiteX8" fmla="*/ 0 w 8583989"/>
              <a:gd name="connsiteY8" fmla="*/ 1218408 h 4959031"/>
              <a:gd name="connsiteX0" fmla="*/ 0 w 8583989"/>
              <a:gd name="connsiteY0" fmla="*/ 1218408 h 4959031"/>
              <a:gd name="connsiteX1" fmla="*/ 1132829 w 8583989"/>
              <a:gd name="connsiteY1" fmla="*/ 996632 h 4959031"/>
              <a:gd name="connsiteX2" fmla="*/ 841036 w 8583989"/>
              <a:gd name="connsiteY2" fmla="*/ 0 h 4959031"/>
              <a:gd name="connsiteX3" fmla="*/ 7757467 w 8583989"/>
              <a:gd name="connsiteY3" fmla="*/ 0 h 4959031"/>
              <a:gd name="connsiteX4" fmla="*/ 8583989 w 8583989"/>
              <a:gd name="connsiteY4" fmla="*/ 826522 h 4959031"/>
              <a:gd name="connsiteX5" fmla="*/ 8583989 w 8583989"/>
              <a:gd name="connsiteY5" fmla="*/ 4132509 h 4959031"/>
              <a:gd name="connsiteX6" fmla="*/ 7757467 w 8583989"/>
              <a:gd name="connsiteY6" fmla="*/ 4959031 h 4959031"/>
              <a:gd name="connsiteX7" fmla="*/ 841036 w 8583989"/>
              <a:gd name="connsiteY7" fmla="*/ 4959031 h 4959031"/>
              <a:gd name="connsiteX8" fmla="*/ 14514 w 8583989"/>
              <a:gd name="connsiteY8" fmla="*/ 4132509 h 4959031"/>
              <a:gd name="connsiteX9" fmla="*/ 0 w 8583989"/>
              <a:gd name="connsiteY9" fmla="*/ 1218408 h 4959031"/>
              <a:gd name="connsiteX0" fmla="*/ 0 w 8583989"/>
              <a:gd name="connsiteY0" fmla="*/ 1218408 h 4959031"/>
              <a:gd name="connsiteX1" fmla="*/ 1132829 w 8583989"/>
              <a:gd name="connsiteY1" fmla="*/ 996632 h 4959031"/>
              <a:gd name="connsiteX2" fmla="*/ 841036 w 8583989"/>
              <a:gd name="connsiteY2" fmla="*/ 0 h 4959031"/>
              <a:gd name="connsiteX3" fmla="*/ 7757467 w 8583989"/>
              <a:gd name="connsiteY3" fmla="*/ 0 h 4959031"/>
              <a:gd name="connsiteX4" fmla="*/ 8583989 w 8583989"/>
              <a:gd name="connsiteY4" fmla="*/ 1116808 h 4959031"/>
              <a:gd name="connsiteX5" fmla="*/ 8583989 w 8583989"/>
              <a:gd name="connsiteY5" fmla="*/ 4132509 h 4959031"/>
              <a:gd name="connsiteX6" fmla="*/ 7757467 w 8583989"/>
              <a:gd name="connsiteY6" fmla="*/ 4959031 h 4959031"/>
              <a:gd name="connsiteX7" fmla="*/ 841036 w 8583989"/>
              <a:gd name="connsiteY7" fmla="*/ 4959031 h 4959031"/>
              <a:gd name="connsiteX8" fmla="*/ 14514 w 8583989"/>
              <a:gd name="connsiteY8" fmla="*/ 4132509 h 4959031"/>
              <a:gd name="connsiteX9" fmla="*/ 0 w 8583989"/>
              <a:gd name="connsiteY9" fmla="*/ 1218408 h 4959031"/>
              <a:gd name="connsiteX0" fmla="*/ 0 w 8583989"/>
              <a:gd name="connsiteY0" fmla="*/ 1218408 h 4959031"/>
              <a:gd name="connsiteX1" fmla="*/ 1132829 w 8583989"/>
              <a:gd name="connsiteY1" fmla="*/ 996632 h 4959031"/>
              <a:gd name="connsiteX2" fmla="*/ 841036 w 8583989"/>
              <a:gd name="connsiteY2" fmla="*/ 0 h 4959031"/>
              <a:gd name="connsiteX3" fmla="*/ 7757467 w 8583989"/>
              <a:gd name="connsiteY3" fmla="*/ 0 h 4959031"/>
              <a:gd name="connsiteX4" fmla="*/ 8583989 w 8583989"/>
              <a:gd name="connsiteY4" fmla="*/ 1116808 h 4959031"/>
              <a:gd name="connsiteX5" fmla="*/ 8583989 w 8583989"/>
              <a:gd name="connsiteY5" fmla="*/ 4132509 h 4959031"/>
              <a:gd name="connsiteX6" fmla="*/ 7757467 w 8583989"/>
              <a:gd name="connsiteY6" fmla="*/ 4959031 h 4959031"/>
              <a:gd name="connsiteX7" fmla="*/ 841036 w 8583989"/>
              <a:gd name="connsiteY7" fmla="*/ 4959031 h 4959031"/>
              <a:gd name="connsiteX8" fmla="*/ 14514 w 8583989"/>
              <a:gd name="connsiteY8" fmla="*/ 4132509 h 4959031"/>
              <a:gd name="connsiteX9" fmla="*/ 0 w 8583989"/>
              <a:gd name="connsiteY9" fmla="*/ 1218408 h 4959031"/>
              <a:gd name="connsiteX0" fmla="*/ 0 w 8583989"/>
              <a:gd name="connsiteY0" fmla="*/ 1218408 h 4959031"/>
              <a:gd name="connsiteX1" fmla="*/ 1132829 w 8583989"/>
              <a:gd name="connsiteY1" fmla="*/ 996632 h 4959031"/>
              <a:gd name="connsiteX2" fmla="*/ 1328386 w 8583989"/>
              <a:gd name="connsiteY2" fmla="*/ 0 h 4959031"/>
              <a:gd name="connsiteX3" fmla="*/ 7757467 w 8583989"/>
              <a:gd name="connsiteY3" fmla="*/ 0 h 4959031"/>
              <a:gd name="connsiteX4" fmla="*/ 8583989 w 8583989"/>
              <a:gd name="connsiteY4" fmla="*/ 1116808 h 4959031"/>
              <a:gd name="connsiteX5" fmla="*/ 8583989 w 8583989"/>
              <a:gd name="connsiteY5" fmla="*/ 4132509 h 4959031"/>
              <a:gd name="connsiteX6" fmla="*/ 7757467 w 8583989"/>
              <a:gd name="connsiteY6" fmla="*/ 4959031 h 4959031"/>
              <a:gd name="connsiteX7" fmla="*/ 841036 w 8583989"/>
              <a:gd name="connsiteY7" fmla="*/ 4959031 h 4959031"/>
              <a:gd name="connsiteX8" fmla="*/ 14514 w 8583989"/>
              <a:gd name="connsiteY8" fmla="*/ 4132509 h 4959031"/>
              <a:gd name="connsiteX9" fmla="*/ 0 w 8583989"/>
              <a:gd name="connsiteY9" fmla="*/ 1218408 h 4959031"/>
              <a:gd name="connsiteX0" fmla="*/ 0 w 8583989"/>
              <a:gd name="connsiteY0" fmla="*/ 1218408 h 4959031"/>
              <a:gd name="connsiteX1" fmla="*/ 862079 w 8583989"/>
              <a:gd name="connsiteY1" fmla="*/ 996633 h 4959031"/>
              <a:gd name="connsiteX2" fmla="*/ 1328386 w 8583989"/>
              <a:gd name="connsiteY2" fmla="*/ 0 h 4959031"/>
              <a:gd name="connsiteX3" fmla="*/ 7757467 w 8583989"/>
              <a:gd name="connsiteY3" fmla="*/ 0 h 4959031"/>
              <a:gd name="connsiteX4" fmla="*/ 8583989 w 8583989"/>
              <a:gd name="connsiteY4" fmla="*/ 1116808 h 4959031"/>
              <a:gd name="connsiteX5" fmla="*/ 8583989 w 8583989"/>
              <a:gd name="connsiteY5" fmla="*/ 4132509 h 4959031"/>
              <a:gd name="connsiteX6" fmla="*/ 7757467 w 8583989"/>
              <a:gd name="connsiteY6" fmla="*/ 4959031 h 4959031"/>
              <a:gd name="connsiteX7" fmla="*/ 841036 w 8583989"/>
              <a:gd name="connsiteY7" fmla="*/ 4959031 h 4959031"/>
              <a:gd name="connsiteX8" fmla="*/ 14514 w 8583989"/>
              <a:gd name="connsiteY8" fmla="*/ 4132509 h 4959031"/>
              <a:gd name="connsiteX9" fmla="*/ 0 w 8583989"/>
              <a:gd name="connsiteY9" fmla="*/ 1218408 h 495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83989" h="4959031">
                <a:moveTo>
                  <a:pt x="0" y="1218408"/>
                </a:moveTo>
                <a:cubicBezTo>
                  <a:pt x="38824" y="589324"/>
                  <a:pt x="640681" y="1199701"/>
                  <a:pt x="862079" y="996633"/>
                </a:cubicBezTo>
                <a:cubicBezTo>
                  <a:pt x="1083477" y="793565"/>
                  <a:pt x="76718" y="59667"/>
                  <a:pt x="1328386" y="0"/>
                </a:cubicBezTo>
                <a:lnTo>
                  <a:pt x="7757467" y="0"/>
                </a:lnTo>
                <a:cubicBezTo>
                  <a:pt x="8213942" y="0"/>
                  <a:pt x="6392332" y="1342504"/>
                  <a:pt x="8583989" y="1116808"/>
                </a:cubicBezTo>
                <a:lnTo>
                  <a:pt x="8583989" y="4132509"/>
                </a:lnTo>
                <a:cubicBezTo>
                  <a:pt x="8583989" y="4588984"/>
                  <a:pt x="8213942" y="4959031"/>
                  <a:pt x="7757467" y="4959031"/>
                </a:cubicBezTo>
                <a:lnTo>
                  <a:pt x="841036" y="4959031"/>
                </a:lnTo>
                <a:cubicBezTo>
                  <a:pt x="384561" y="4959031"/>
                  <a:pt x="14514" y="4588984"/>
                  <a:pt x="14514" y="4132509"/>
                </a:cubicBezTo>
                <a:cubicBezTo>
                  <a:pt x="14514" y="3030513"/>
                  <a:pt x="0" y="2320404"/>
                  <a:pt x="0" y="1218408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                  </a:t>
            </a:r>
            <a:br>
              <a:rPr lang="en-US" sz="1200" b="1" dirty="0"/>
            </a:br>
            <a:r>
              <a:rPr lang="en-US" sz="1200" b="1" dirty="0">
                <a:latin typeface="Comic Sans MS" panose="030F0902030302020204" pitchFamily="66" charset="0"/>
              </a:rPr>
              <a:t>FOR MORE INFORMATION ABOUT THE TOPICS COVERED IN THIS UNIT </a:t>
            </a:r>
            <a:br>
              <a:rPr lang="en-US" sz="1200" b="1" dirty="0">
                <a:latin typeface="Comic Sans MS" panose="030F0902030302020204" pitchFamily="66" charset="0"/>
              </a:rPr>
            </a:br>
            <a:r>
              <a:rPr lang="en-US" sz="1200" b="1" dirty="0">
                <a:latin typeface="Comic Sans MS" panose="030F0902030302020204" pitchFamily="66" charset="0"/>
              </a:rPr>
              <a:t>WE WOULD ADVISE ONE OF THE BELOW:</a:t>
            </a:r>
            <a:br>
              <a:rPr lang="en-US" sz="1200" b="1" dirty="0">
                <a:latin typeface="Comic Sans MS" panose="030F0902030302020204" pitchFamily="66" charset="0"/>
              </a:rPr>
            </a:br>
            <a:br>
              <a:rPr lang="en-US" sz="1200" b="1" dirty="0">
                <a:latin typeface="Comic Sans MS" panose="030F0902030302020204" pitchFamily="66" charset="0"/>
              </a:rPr>
            </a:br>
            <a:r>
              <a:rPr lang="en-US" sz="1200" b="1" dirty="0">
                <a:latin typeface="Comic Sans MS" panose="030F0902030302020204" pitchFamily="66" charset="0"/>
              </a:rPr>
              <a:t>                 SPEAK TO YOUR PARENTS/GUARDIANS OR HEAD OF YEAR,</a:t>
            </a:r>
            <a:br>
              <a:rPr lang="en-US" sz="1200" b="1" dirty="0">
                <a:latin typeface="Comic Sans MS" panose="030F0902030302020204" pitchFamily="66" charset="0"/>
              </a:rPr>
            </a:br>
            <a:r>
              <a:rPr lang="en-US" sz="1200" b="1" dirty="0">
                <a:latin typeface="Comic Sans MS" panose="030F0902030302020204" pitchFamily="66" charset="0"/>
              </a:rPr>
              <a:t>TRUSTED ADULT OR A FRIEND, SEND A MESSAGE USING </a:t>
            </a:r>
            <a:r>
              <a:rPr lang="en-US" sz="1200" b="1" dirty="0">
                <a:solidFill>
                  <a:srgbClr val="1581C5"/>
                </a:solidFill>
                <a:latin typeface="Comic Sans MS" panose="030F0902030302020204" pitchFamily="66" charset="0"/>
              </a:rPr>
              <a:t>TOOTOOT</a:t>
            </a:r>
            <a:r>
              <a:rPr lang="en-US" sz="1200" b="1" dirty="0">
                <a:latin typeface="Comic Sans MS" panose="030F0902030302020204" pitchFamily="66" charset="0"/>
              </a:rPr>
              <a:t>  IF YOU HAVE</a:t>
            </a:r>
          </a:p>
          <a:p>
            <a:r>
              <a:rPr lang="en-US" sz="1200" b="1" dirty="0">
                <a:latin typeface="Comic Sans MS" panose="030F0902030302020204" pitchFamily="66" charset="0"/>
              </a:rPr>
              <a:t> ANY CONCERNS ABOUT  YOURSELF OR SOMEONE YOU KNOW – IT IS ALWAYS IMPORTANT TO TELL SOMEONE!</a:t>
            </a:r>
            <a:br>
              <a:rPr lang="en-US" sz="1200" b="1" dirty="0">
                <a:latin typeface="Comic Sans MS" panose="030F0902030302020204" pitchFamily="66" charset="0"/>
              </a:rPr>
            </a:br>
            <a:br>
              <a:rPr lang="en-US" sz="1200" b="1" dirty="0">
                <a:latin typeface="Comic Sans MS" panose="030F0902030302020204" pitchFamily="66" charset="0"/>
              </a:rPr>
            </a:br>
            <a:r>
              <a:rPr lang="en-US" sz="1600" b="1" dirty="0">
                <a:latin typeface="Comic Sans MS" panose="030F0902030302020204" pitchFamily="66" charset="0"/>
              </a:rPr>
              <a:t>Visit</a:t>
            </a:r>
            <a:r>
              <a:rPr lang="en-US" sz="1600" dirty="0">
                <a:latin typeface="Comic Sans MS" panose="030F0902030302020204" pitchFamily="66" charset="0"/>
              </a:rPr>
              <a:t> </a:t>
            </a:r>
            <a:br>
              <a:rPr lang="en-US" sz="1200" dirty="0">
                <a:latin typeface="Comic Sans MS" panose="030F0902030302020204" pitchFamily="66" charset="0"/>
              </a:rPr>
            </a:br>
            <a:r>
              <a:rPr lang="en-US" sz="1200" b="1" dirty="0">
                <a:latin typeface="Comic Sans MS" panose="030F0902030302020204" pitchFamily="66" charset="0"/>
                <a:hlinkClick r:id="rId5"/>
              </a:rPr>
              <a:t>https://www.saferinternet.org.uk/advice-centre/young-people/resources-11-19s</a:t>
            </a:r>
            <a:r>
              <a:rPr lang="en-US" sz="1200" b="1" dirty="0">
                <a:latin typeface="Comic Sans MS" panose="030F0902030302020204" pitchFamily="66" charset="0"/>
              </a:rPr>
              <a:t> </a:t>
            </a:r>
            <a:br>
              <a:rPr lang="en-US" sz="1200" b="1" dirty="0">
                <a:latin typeface="Comic Sans MS" panose="030F0902030302020204" pitchFamily="66" charset="0"/>
              </a:rPr>
            </a:br>
            <a:br>
              <a:rPr lang="en-US" sz="1200" b="1" dirty="0">
                <a:latin typeface="Comic Sans MS" panose="030F0902030302020204" pitchFamily="66" charset="0"/>
              </a:rPr>
            </a:br>
            <a:br>
              <a:rPr lang="en-US" sz="1200" b="1" dirty="0">
                <a:latin typeface="Comic Sans MS" panose="030F0902030302020204" pitchFamily="66" charset="0"/>
              </a:rPr>
            </a:br>
            <a:br>
              <a:rPr lang="en-US" sz="1200" b="1" dirty="0">
                <a:latin typeface="Comic Sans MS" panose="030F0902030302020204" pitchFamily="66" charset="0"/>
              </a:rPr>
            </a:br>
            <a:br>
              <a:rPr lang="en-US" sz="1200" b="1" dirty="0">
                <a:latin typeface="Comic Sans MS" panose="030F0902030302020204" pitchFamily="66" charset="0"/>
              </a:rPr>
            </a:br>
            <a:br>
              <a:rPr lang="en-US" sz="1200" dirty="0">
                <a:latin typeface="Comic Sans MS" panose="030F0902030302020204" pitchFamily="66" charset="0"/>
              </a:rPr>
            </a:br>
            <a:br>
              <a:rPr lang="en-US" sz="1200" b="1" dirty="0"/>
            </a:br>
            <a:br>
              <a:rPr lang="en-US" sz="1000" dirty="0"/>
            </a:br>
            <a:br>
              <a:rPr lang="en-US" sz="1000" dirty="0"/>
            </a:br>
            <a:endParaRPr lang="en-US" sz="1000" dirty="0"/>
          </a:p>
        </p:txBody>
      </p:sp>
      <p:pic>
        <p:nvPicPr>
          <p:cNvPr id="47" name="Picture 46" descr="note-42883_960_720.png">
            <a:extLst>
              <a:ext uri="{FF2B5EF4-FFF2-40B4-BE49-F238E27FC236}">
                <a16:creationId xmlns:a16="http://schemas.microsoft.com/office/drawing/2014/main" id="{5B2A3549-9382-D743-BF48-5E1C117D3C9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48" y="29152"/>
            <a:ext cx="1293919" cy="1370032"/>
          </a:xfrm>
          <a:prstGeom prst="rect">
            <a:avLst/>
          </a:prstGeom>
        </p:spPr>
      </p:pic>
      <p:pic>
        <p:nvPicPr>
          <p:cNvPr id="48" name="Picture 47" descr="IMPORTANT INFORMATION.jpg">
            <a:extLst>
              <a:ext uri="{FF2B5EF4-FFF2-40B4-BE49-F238E27FC236}">
                <a16:creationId xmlns:a16="http://schemas.microsoft.com/office/drawing/2014/main" id="{DFAFD1F2-4CC7-DD4F-A544-015E6D5827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6372">
            <a:off x="331053" y="753176"/>
            <a:ext cx="1207180" cy="3657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9" name="Picture 48" descr="note-42883_960_720.png">
            <a:extLst>
              <a:ext uri="{FF2B5EF4-FFF2-40B4-BE49-F238E27FC236}">
                <a16:creationId xmlns:a16="http://schemas.microsoft.com/office/drawing/2014/main" id="{29B8378C-FCB5-B34F-9056-22F0ED5EF5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9641" y="76256"/>
            <a:ext cx="1293919" cy="1370032"/>
          </a:xfrm>
          <a:prstGeom prst="rect">
            <a:avLst/>
          </a:prstGeom>
        </p:spPr>
      </p:pic>
      <p:pic>
        <p:nvPicPr>
          <p:cNvPr id="50" name="Picture 49" descr="IMPORTANT INFORMATION.jpg">
            <a:extLst>
              <a:ext uri="{FF2B5EF4-FFF2-40B4-BE49-F238E27FC236}">
                <a16:creationId xmlns:a16="http://schemas.microsoft.com/office/drawing/2014/main" id="{F5422CB5-462F-0E4D-92C8-1940E81A662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6372">
            <a:off x="7793623" y="616862"/>
            <a:ext cx="1207180" cy="3657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4C394B5-6F60-464E-9934-F00E9B43405C}"/>
              </a:ext>
            </a:extLst>
          </p:cNvPr>
          <p:cNvSpPr txBox="1"/>
          <p:nvPr/>
        </p:nvSpPr>
        <p:spPr>
          <a:xfrm>
            <a:off x="4998951" y="264825"/>
            <a:ext cx="2519114" cy="954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Enjoy the lesson, challenge your perceptions and, </a:t>
            </a:r>
            <a:r>
              <a:rPr lang="en-GB" sz="1400" b="1" dirty="0"/>
              <a:t>understand how to seek further advice and support 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DB5E7B18-A51E-5149-8941-39BED131F158}"/>
              </a:ext>
            </a:extLst>
          </p:cNvPr>
          <p:cNvSpPr/>
          <p:nvPr/>
        </p:nvSpPr>
        <p:spPr>
          <a:xfrm>
            <a:off x="503583" y="4067083"/>
            <a:ext cx="8069396" cy="11678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FD1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mic Sans MS" panose="030F0902030302020204" pitchFamily="66" charset="0"/>
              </a:rPr>
              <a:t>SPECIFIC FURTHER INFORMATION ON THIS TOPIC CAN BE FOUND HERE: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omic Sans MS" panose="030F0902030302020204" pitchFamily="66" charset="0"/>
                <a:hlinkClick r:id="rId8"/>
              </a:rPr>
              <a:t>https://healthyyoungmindspennine.nhs.uk/resource-centre/apps/</a:t>
            </a:r>
            <a:r>
              <a:rPr lang="en-US" sz="1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omic Sans MS" panose="030F0902030302020204" pitchFamily="66" charset="0"/>
                <a:hlinkClick r:id="rId9"/>
              </a:rPr>
              <a:t>https://www.mindcharity.co.uk/advice-information/how-to-look-after-your-mental-health/apps-for-wellbeing-and-mental-health/</a:t>
            </a:r>
            <a:r>
              <a:rPr lang="en-US" sz="1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omic Sans MS" panose="030F0902030302020204" pitchFamily="66" charset="0"/>
                <a:hlinkClick r:id="rId10"/>
              </a:rPr>
              <a:t>https://www.internetmatters.org</a:t>
            </a:r>
            <a:r>
              <a:rPr lang="en-US" sz="1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</a:p>
        </p:txBody>
      </p:sp>
      <p:pic>
        <p:nvPicPr>
          <p:cNvPr id="53" name="Picture 17">
            <a:extLst>
              <a:ext uri="{FF2B5EF4-FFF2-40B4-BE49-F238E27FC236}">
                <a16:creationId xmlns:a16="http://schemas.microsoft.com/office/drawing/2014/main" id="{D0C9FBE8-03DF-0F4A-BC49-E55EC08EC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9279" y="5386547"/>
            <a:ext cx="1035888" cy="124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6E2443F5-3BB8-4B4A-8A67-FC5512E6BB1E}"/>
              </a:ext>
            </a:extLst>
          </p:cNvPr>
          <p:cNvSpPr/>
          <p:nvPr/>
        </p:nvSpPr>
        <p:spPr>
          <a:xfrm>
            <a:off x="7126014" y="5384647"/>
            <a:ext cx="1446965" cy="36499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mic Sans MS" panose="030F0902030302020204" pitchFamily="66" charset="0"/>
              </a:rPr>
              <a:t>2 Minutes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516009C1-5183-7148-B9F7-C69F596E294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545" y="5762985"/>
            <a:ext cx="2001333" cy="95974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D4D6D35-4A5B-884F-BAA1-8268934114A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099" y="203642"/>
            <a:ext cx="2623050" cy="125788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ADC4859-B3EC-7340-85A1-FD054F98905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062" y="5776282"/>
            <a:ext cx="938981" cy="93898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ADC4859-B3EC-7340-85A1-FD054F98905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062" y="5776282"/>
            <a:ext cx="938981" cy="93898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087EEE8-4B78-AB47-BC3E-EC7EB6B9526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3470" y="5805515"/>
            <a:ext cx="2977329" cy="866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DA6B9218-52FD-4B42-9B1F-73D5058196E1}"/>
              </a:ext>
            </a:extLst>
          </p:cNvPr>
          <p:cNvGrpSpPr/>
          <p:nvPr/>
        </p:nvGrpSpPr>
        <p:grpSpPr>
          <a:xfrm>
            <a:off x="6488810" y="5732052"/>
            <a:ext cx="1035888" cy="988915"/>
            <a:chOff x="8073255" y="4548501"/>
            <a:chExt cx="839817" cy="869878"/>
          </a:xfrm>
        </p:grpSpPr>
        <p:pic>
          <p:nvPicPr>
            <p:cNvPr id="62" name="Picture 61" descr="TWITTER ROUND SERENA.png">
              <a:extLst>
                <a:ext uri="{FF2B5EF4-FFF2-40B4-BE49-F238E27FC236}">
                  <a16:creationId xmlns:a16="http://schemas.microsoft.com/office/drawing/2014/main" id="{7DDE3F37-5D2D-E44A-9FB3-0FF5BA857B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382" r="-1559" b="-194"/>
            <a:stretch/>
          </p:blipFill>
          <p:spPr>
            <a:xfrm>
              <a:off x="8073255" y="4548501"/>
              <a:ext cx="839817" cy="869878"/>
            </a:xfrm>
            <a:prstGeom prst="rect">
              <a:avLst/>
            </a:prstGeom>
          </p:spPr>
        </p:pic>
        <p:pic>
          <p:nvPicPr>
            <p:cNvPr id="63" name="Picture 62" descr="TWITTER ROUND SERENA.png">
              <a:extLst>
                <a:ext uri="{FF2B5EF4-FFF2-40B4-BE49-F238E27FC236}">
                  <a16:creationId xmlns:a16="http://schemas.microsoft.com/office/drawing/2014/main" id="{B5DD6C31-3F14-BC40-9345-FE0551B533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4600" y="4793470"/>
              <a:ext cx="247967" cy="404622"/>
            </a:xfrm>
            <a:prstGeom prst="rect">
              <a:avLst/>
            </a:prstGeom>
          </p:spPr>
        </p:pic>
        <p:pic>
          <p:nvPicPr>
            <p:cNvPr id="64" name="Picture 63" descr="TWITTER ROUND SERENA.png">
              <a:extLst>
                <a:ext uri="{FF2B5EF4-FFF2-40B4-BE49-F238E27FC236}">
                  <a16:creationId xmlns:a16="http://schemas.microsoft.com/office/drawing/2014/main" id="{38C5417E-6E4F-814C-A915-D27E55479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06934" y="4798345"/>
              <a:ext cx="247967" cy="404622"/>
            </a:xfrm>
            <a:prstGeom prst="rect">
              <a:avLst/>
            </a:prstGeom>
          </p:spPr>
        </p:pic>
        <p:pic>
          <p:nvPicPr>
            <p:cNvPr id="65" name="Picture 64" descr="TWITTER ROUND SERENA.png">
              <a:extLst>
                <a:ext uri="{FF2B5EF4-FFF2-40B4-BE49-F238E27FC236}">
                  <a16:creationId xmlns:a16="http://schemas.microsoft.com/office/drawing/2014/main" id="{2FE5F5FA-D7E3-E84F-9896-1B690A1A12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71013" y="4649568"/>
              <a:ext cx="404507" cy="187127"/>
            </a:xfrm>
            <a:prstGeom prst="rect">
              <a:avLst/>
            </a:prstGeom>
          </p:spPr>
        </p:pic>
        <p:pic>
          <p:nvPicPr>
            <p:cNvPr id="66" name="Picture 65" descr="TWITTER ROUND SERENA.png">
              <a:extLst>
                <a:ext uri="{FF2B5EF4-FFF2-40B4-BE49-F238E27FC236}">
                  <a16:creationId xmlns:a16="http://schemas.microsoft.com/office/drawing/2014/main" id="{613EFCCA-4139-3F46-B1E4-2BBA223AA6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06934" y="4610212"/>
              <a:ext cx="191196" cy="114711"/>
            </a:xfrm>
            <a:prstGeom prst="rect">
              <a:avLst/>
            </a:prstGeom>
          </p:spPr>
        </p:pic>
        <p:pic>
          <p:nvPicPr>
            <p:cNvPr id="67" name="Picture 66" descr="QUENTIN-SERENA-SAM-SARAH.png">
              <a:extLst>
                <a:ext uri="{FF2B5EF4-FFF2-40B4-BE49-F238E27FC236}">
                  <a16:creationId xmlns:a16="http://schemas.microsoft.com/office/drawing/2014/main" id="{FFA47864-F787-2F4C-8084-EE3FE665E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6883" y="4681010"/>
              <a:ext cx="642210" cy="521957"/>
            </a:xfrm>
            <a:prstGeom prst="rect">
              <a:avLst/>
            </a:prstGeom>
          </p:spPr>
        </p:pic>
      </p:grpSp>
      <p:pic>
        <p:nvPicPr>
          <p:cNvPr id="68" name="Picture 67" descr="Q1j31PFz_400x400.jpg">
            <a:extLst>
              <a:ext uri="{FF2B5EF4-FFF2-40B4-BE49-F238E27FC236}">
                <a16:creationId xmlns:a16="http://schemas.microsoft.com/office/drawing/2014/main" id="{2101FF0C-0487-2C4F-8E9D-867365E0DEF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" b="90000" l="10000" r="90000">
                        <a14:foregroundMark x1="51000" y1="73250" x2="51000" y2="73250"/>
                        <a14:backgroundMark x1="42500" y1="20750" x2="42500" y2="20750"/>
                        <a14:backgroundMark x1="40500" y1="29750" x2="40500" y2="29750"/>
                        <a14:backgroundMark x1="48250" y1="74500" x2="48250" y2="7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72" r="22881" b="25495"/>
          <a:stretch/>
        </p:blipFill>
        <p:spPr>
          <a:xfrm>
            <a:off x="7814315" y="1245313"/>
            <a:ext cx="1023804" cy="148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1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3383327" y="333375"/>
            <a:ext cx="2736851" cy="1008063"/>
          </a:xfrm>
          <a:prstGeom prst="roundRect">
            <a:avLst>
              <a:gd name="adj" fmla="val 16667"/>
            </a:avLst>
          </a:prstGeom>
          <a:solidFill>
            <a:srgbClr val="94FF3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solidFill>
                  <a:srgbClr val="FF0000"/>
                </a:solidFill>
                <a:cs typeface="Arial" charset="0"/>
              </a:rPr>
              <a:t>I know if I need further </a:t>
            </a:r>
          </a:p>
          <a:p>
            <a:pPr algn="ctr" eaLnBrk="1" hangingPunct="1"/>
            <a:r>
              <a:rPr lang="en-GB" dirty="0">
                <a:solidFill>
                  <a:srgbClr val="FF0000"/>
                </a:solidFill>
                <a:cs typeface="Arial" charset="0"/>
              </a:rPr>
              <a:t>support or help I could </a:t>
            </a:r>
          </a:p>
          <a:p>
            <a:pPr algn="ctr" eaLnBrk="1" hangingPunct="1"/>
            <a:r>
              <a:rPr lang="en-GB" dirty="0">
                <a:solidFill>
                  <a:srgbClr val="FF0000"/>
                </a:solidFill>
                <a:cs typeface="Arial" charset="0"/>
              </a:rPr>
              <a:t>speak to…. or contact…</a:t>
            </a: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3150655" y="1557338"/>
            <a:ext cx="2376488" cy="720725"/>
          </a:xfrm>
          <a:prstGeom prst="roundRect">
            <a:avLst>
              <a:gd name="adj" fmla="val 16667"/>
            </a:avLst>
          </a:prstGeom>
          <a:solidFill>
            <a:srgbClr val="E6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solidFill>
                  <a:srgbClr val="0070C0"/>
                </a:solidFill>
                <a:cs typeface="Arial" charset="0"/>
              </a:rPr>
              <a:t>I supported others by…</a:t>
            </a: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6207974" y="260350"/>
            <a:ext cx="2665095" cy="1152525"/>
          </a:xfrm>
          <a:prstGeom prst="roundRect">
            <a:avLst>
              <a:gd name="adj" fmla="val 16667"/>
            </a:avLst>
          </a:prstGeom>
          <a:solidFill>
            <a:srgbClr val="4F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cs typeface="Arial" charset="0"/>
              </a:rPr>
              <a:t>Before I could/would say </a:t>
            </a:r>
          </a:p>
          <a:p>
            <a:pPr algn="ctr"/>
            <a:r>
              <a:rPr lang="en-GB" dirty="0">
                <a:cs typeface="Arial" charset="0"/>
              </a:rPr>
              <a:t>and do ... but now I feel I </a:t>
            </a:r>
          </a:p>
          <a:p>
            <a:pPr algn="ctr"/>
            <a:r>
              <a:rPr lang="en-GB" dirty="0">
                <a:cs typeface="Arial" charset="0"/>
              </a:rPr>
              <a:t>am able to say…</a:t>
            </a: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5527143" y="2492375"/>
            <a:ext cx="3276600" cy="1152525"/>
          </a:xfrm>
          <a:prstGeom prst="roundRect">
            <a:avLst>
              <a:gd name="adj" fmla="val 16667"/>
            </a:avLst>
          </a:prstGeom>
          <a:solidFill>
            <a:srgbClr val="94FF3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solidFill>
                  <a:srgbClr val="FF0000"/>
                </a:solidFill>
                <a:cs typeface="Arial" charset="0"/>
              </a:rPr>
              <a:t>The most important thing I </a:t>
            </a:r>
          </a:p>
          <a:p>
            <a:pPr algn="ctr" eaLnBrk="1" hangingPunct="1"/>
            <a:r>
              <a:rPr lang="en-GB" dirty="0">
                <a:solidFill>
                  <a:srgbClr val="FF0000"/>
                </a:solidFill>
                <a:cs typeface="Arial" charset="0"/>
              </a:rPr>
              <a:t>have learnt today is…</a:t>
            </a: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4606049" y="4022657"/>
            <a:ext cx="2305051" cy="1046808"/>
          </a:xfrm>
          <a:prstGeom prst="roundRect">
            <a:avLst>
              <a:gd name="adj" fmla="val 16667"/>
            </a:avLst>
          </a:prstGeom>
          <a:solidFill>
            <a:srgbClr val="4F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cs typeface="Arial" charset="0"/>
              </a:rPr>
              <a:t>Before I thought that ...</a:t>
            </a:r>
          </a:p>
          <a:p>
            <a:pPr algn="ctr"/>
            <a:r>
              <a:rPr lang="en-GB" dirty="0">
                <a:cs typeface="Arial" charset="0"/>
              </a:rPr>
              <a:t> but now I realise..</a:t>
            </a: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229512" y="4521429"/>
            <a:ext cx="2376488" cy="454979"/>
          </a:xfrm>
          <a:prstGeom prst="roundRect">
            <a:avLst>
              <a:gd name="adj" fmla="val 16667"/>
            </a:avLst>
          </a:prstGeom>
          <a:solidFill>
            <a:srgbClr val="E6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Today I have tried to…</a:t>
            </a:r>
          </a:p>
        </p:txBody>
      </p:sp>
      <p:sp>
        <p:nvSpPr>
          <p:cNvPr id="31" name="AutoShape 9"/>
          <p:cNvSpPr>
            <a:spLocks noChangeArrowheads="1"/>
          </p:cNvSpPr>
          <p:nvPr/>
        </p:nvSpPr>
        <p:spPr bwMode="auto">
          <a:xfrm>
            <a:off x="5798428" y="1557338"/>
            <a:ext cx="3113265" cy="719137"/>
          </a:xfrm>
          <a:prstGeom prst="roundRect">
            <a:avLst>
              <a:gd name="adj" fmla="val 16667"/>
            </a:avLst>
          </a:prstGeom>
          <a:solidFill>
            <a:srgbClr val="FFF2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cs typeface="Arial" charset="0"/>
              </a:rPr>
              <a:t>One thing I didn’t </a:t>
            </a:r>
          </a:p>
          <a:p>
            <a:pPr algn="ctr" eaLnBrk="1" hangingPunct="1"/>
            <a:r>
              <a:rPr lang="en-GB" dirty="0">
                <a:cs typeface="Arial" charset="0"/>
              </a:rPr>
              <a:t>realise was… now I know that…</a:t>
            </a:r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2683931" y="3309851"/>
            <a:ext cx="2735262" cy="574675"/>
          </a:xfrm>
          <a:prstGeom prst="roundRect">
            <a:avLst>
              <a:gd name="adj" fmla="val 16667"/>
            </a:avLst>
          </a:prstGeom>
          <a:solidFill>
            <a:srgbClr val="FD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cs typeface="Arial" charset="0"/>
              </a:rPr>
              <a:t>I used to feel ... </a:t>
            </a:r>
          </a:p>
          <a:p>
            <a:pPr algn="ctr"/>
            <a:r>
              <a:rPr lang="en-GB" dirty="0">
                <a:cs typeface="Arial" charset="0"/>
              </a:rPr>
              <a:t>but I now feel …</a:t>
            </a:r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3493378" y="5158661"/>
            <a:ext cx="2735262" cy="647700"/>
          </a:xfrm>
          <a:prstGeom prst="roundRect">
            <a:avLst>
              <a:gd name="adj" fmla="val 16667"/>
            </a:avLst>
          </a:prstGeom>
          <a:solidFill>
            <a:srgbClr val="FFF2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cs typeface="Arial" charset="0"/>
              </a:rPr>
              <a:t>Before I would have done…</a:t>
            </a:r>
          </a:p>
          <a:p>
            <a:pPr algn="ctr" eaLnBrk="1" hangingPunct="1"/>
            <a:r>
              <a:rPr lang="en-GB" dirty="0">
                <a:cs typeface="Arial" charset="0"/>
              </a:rPr>
              <a:t>Now I will …</a:t>
            </a:r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auto">
          <a:xfrm>
            <a:off x="2406118" y="2420938"/>
            <a:ext cx="2976562" cy="720725"/>
          </a:xfrm>
          <a:prstGeom prst="roundRect">
            <a:avLst>
              <a:gd name="adj" fmla="val 16667"/>
            </a:avLst>
          </a:prstGeom>
          <a:solidFill>
            <a:srgbClr val="FCB0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cs typeface="Arial" charset="0"/>
              </a:rPr>
              <a:t>I always knew ... but now</a:t>
            </a:r>
          </a:p>
          <a:p>
            <a:pPr algn="ctr"/>
            <a:r>
              <a:rPr lang="en-GB" dirty="0">
                <a:cs typeface="Arial" charset="0"/>
              </a:rPr>
              <a:t> I can see how it connects to… </a:t>
            </a:r>
          </a:p>
        </p:txBody>
      </p:sp>
      <p:sp>
        <p:nvSpPr>
          <p:cNvPr id="35" name="AutoShape 13"/>
          <p:cNvSpPr>
            <a:spLocks noChangeArrowheads="1"/>
          </p:cNvSpPr>
          <p:nvPr/>
        </p:nvSpPr>
        <p:spPr bwMode="auto">
          <a:xfrm>
            <a:off x="7040574" y="3752706"/>
            <a:ext cx="1869007" cy="982626"/>
          </a:xfrm>
          <a:prstGeom prst="roundRect">
            <a:avLst>
              <a:gd name="adj" fmla="val 16667"/>
            </a:avLst>
          </a:prstGeom>
          <a:solidFill>
            <a:srgbClr val="FCB0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cs typeface="Arial" charset="0"/>
              </a:rPr>
              <a:t>One assumption of </a:t>
            </a:r>
          </a:p>
          <a:p>
            <a:pPr algn="ctr" eaLnBrk="1" hangingPunct="1"/>
            <a:r>
              <a:rPr lang="en-GB" dirty="0">
                <a:cs typeface="Arial" charset="0"/>
              </a:rPr>
              <a:t>mine that was </a:t>
            </a:r>
          </a:p>
          <a:p>
            <a:pPr algn="ctr" eaLnBrk="1" hangingPunct="1"/>
            <a:r>
              <a:rPr lang="en-GB" dirty="0">
                <a:cs typeface="Arial" charset="0"/>
              </a:rPr>
              <a:t>challenged was…</a:t>
            </a:r>
          </a:p>
        </p:txBody>
      </p:sp>
      <p:sp>
        <p:nvSpPr>
          <p:cNvPr id="36" name="AutoShape 14"/>
          <p:cNvSpPr>
            <a:spLocks noChangeArrowheads="1"/>
          </p:cNvSpPr>
          <p:nvPr/>
        </p:nvSpPr>
        <p:spPr bwMode="auto">
          <a:xfrm>
            <a:off x="229513" y="1412875"/>
            <a:ext cx="2735262" cy="719138"/>
          </a:xfrm>
          <a:prstGeom prst="roundRect">
            <a:avLst>
              <a:gd name="adj" fmla="val 16667"/>
            </a:avLst>
          </a:prstGeom>
          <a:solidFill>
            <a:srgbClr val="4F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cs typeface="Arial" charset="0"/>
              </a:rPr>
              <a:t>Before I only knew ... </a:t>
            </a:r>
          </a:p>
          <a:p>
            <a:pPr algn="ctr"/>
            <a:r>
              <a:rPr lang="en-GB" dirty="0">
                <a:cs typeface="Arial" charset="0"/>
              </a:rPr>
              <a:t>now I also know ... </a:t>
            </a:r>
          </a:p>
        </p:txBody>
      </p:sp>
      <p:sp>
        <p:nvSpPr>
          <p:cNvPr id="37" name="AutoShape 15"/>
          <p:cNvSpPr>
            <a:spLocks noChangeArrowheads="1"/>
          </p:cNvSpPr>
          <p:nvPr/>
        </p:nvSpPr>
        <p:spPr bwMode="auto">
          <a:xfrm>
            <a:off x="234418" y="4052714"/>
            <a:ext cx="2305050" cy="357899"/>
          </a:xfrm>
          <a:prstGeom prst="roundRect">
            <a:avLst>
              <a:gd name="adj" fmla="val 16667"/>
            </a:avLst>
          </a:prstGeom>
          <a:solidFill>
            <a:srgbClr val="94FF3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solidFill>
                  <a:srgbClr val="FF0000"/>
                </a:solidFill>
                <a:cs typeface="Arial" charset="0"/>
              </a:rPr>
              <a:t>I would like to learn…</a:t>
            </a:r>
          </a:p>
        </p:txBody>
      </p:sp>
      <p:sp>
        <p:nvSpPr>
          <p:cNvPr id="38" name="AutoShape 17"/>
          <p:cNvSpPr>
            <a:spLocks noChangeArrowheads="1"/>
          </p:cNvSpPr>
          <p:nvPr/>
        </p:nvSpPr>
        <p:spPr bwMode="auto">
          <a:xfrm>
            <a:off x="520678" y="5185022"/>
            <a:ext cx="2887485" cy="649287"/>
          </a:xfrm>
          <a:prstGeom prst="roundRect">
            <a:avLst>
              <a:gd name="adj" fmla="val 16667"/>
            </a:avLst>
          </a:prstGeom>
          <a:solidFill>
            <a:srgbClr val="FFF2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cs typeface="Arial" charset="0"/>
              </a:rPr>
              <a:t>Before I would have </a:t>
            </a:r>
          </a:p>
          <a:p>
            <a:pPr algn="ctr"/>
            <a:r>
              <a:rPr lang="en-GB" dirty="0">
                <a:cs typeface="Arial" charset="0"/>
              </a:rPr>
              <a:t>said ... but now I will say… </a:t>
            </a:r>
          </a:p>
        </p:txBody>
      </p:sp>
      <p:sp>
        <p:nvSpPr>
          <p:cNvPr id="39" name="AutoShape 18"/>
          <p:cNvSpPr>
            <a:spLocks noChangeArrowheads="1"/>
          </p:cNvSpPr>
          <p:nvPr/>
        </p:nvSpPr>
        <p:spPr bwMode="auto">
          <a:xfrm>
            <a:off x="2691234" y="4077574"/>
            <a:ext cx="1800225" cy="914400"/>
          </a:xfrm>
          <a:prstGeom prst="roundRect">
            <a:avLst>
              <a:gd name="adj" fmla="val 16667"/>
            </a:avLst>
          </a:prstGeom>
          <a:solidFill>
            <a:srgbClr val="E6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 question I </a:t>
            </a:r>
          </a:p>
          <a:p>
            <a:pPr algn="ctr" eaLnBrk="1" hangingPunct="1"/>
            <a:r>
              <a:rPr lang="en-GB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would like to</a:t>
            </a:r>
          </a:p>
          <a:p>
            <a:pPr algn="ctr" eaLnBrk="1" hangingPunct="1"/>
            <a:r>
              <a:rPr lang="en-GB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ask is…</a:t>
            </a:r>
          </a:p>
        </p:txBody>
      </p:sp>
      <p:sp>
        <p:nvSpPr>
          <p:cNvPr id="40" name="AutoShape 19"/>
          <p:cNvSpPr>
            <a:spLocks noChangeArrowheads="1"/>
          </p:cNvSpPr>
          <p:nvPr/>
        </p:nvSpPr>
        <p:spPr bwMode="auto">
          <a:xfrm>
            <a:off x="2399169" y="5945993"/>
            <a:ext cx="2520950" cy="576263"/>
          </a:xfrm>
          <a:prstGeom prst="roundRect">
            <a:avLst>
              <a:gd name="adj" fmla="val 16667"/>
            </a:avLst>
          </a:prstGeom>
          <a:solidFill>
            <a:srgbClr val="E6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 problem I overcame</a:t>
            </a:r>
          </a:p>
          <a:p>
            <a:pPr algn="ctr" eaLnBrk="1" hangingPunct="1"/>
            <a:r>
              <a:rPr lang="en-GB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today was…</a:t>
            </a:r>
          </a:p>
        </p:txBody>
      </p:sp>
      <p:sp>
        <p:nvSpPr>
          <p:cNvPr id="41" name="AutoShape 20"/>
          <p:cNvSpPr>
            <a:spLocks noChangeArrowheads="1"/>
          </p:cNvSpPr>
          <p:nvPr/>
        </p:nvSpPr>
        <p:spPr bwMode="auto">
          <a:xfrm>
            <a:off x="405712" y="3213100"/>
            <a:ext cx="2133756" cy="720725"/>
          </a:xfrm>
          <a:prstGeom prst="roundRect">
            <a:avLst>
              <a:gd name="adj" fmla="val 16667"/>
            </a:avLst>
          </a:prstGeom>
          <a:solidFill>
            <a:srgbClr val="4F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cs typeface="Arial" charset="0"/>
              </a:rPr>
              <a:t>I’m really proud of the </a:t>
            </a:r>
          </a:p>
          <a:p>
            <a:pPr algn="ctr" eaLnBrk="1" hangingPunct="1"/>
            <a:r>
              <a:rPr lang="en-GB" dirty="0">
                <a:cs typeface="Arial" charset="0"/>
              </a:rPr>
              <a:t>way I have…</a:t>
            </a:r>
          </a:p>
        </p:txBody>
      </p:sp>
      <p:sp>
        <p:nvSpPr>
          <p:cNvPr id="42" name="AutoShape 21"/>
          <p:cNvSpPr>
            <a:spLocks noChangeArrowheads="1"/>
          </p:cNvSpPr>
          <p:nvPr/>
        </p:nvSpPr>
        <p:spPr bwMode="auto">
          <a:xfrm>
            <a:off x="174094" y="2349500"/>
            <a:ext cx="2087562" cy="719138"/>
          </a:xfrm>
          <a:prstGeom prst="roundRect">
            <a:avLst>
              <a:gd name="adj" fmla="val 16667"/>
            </a:avLst>
          </a:prstGeom>
          <a:solidFill>
            <a:srgbClr val="FFF2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cs typeface="Arial" charset="0"/>
              </a:rPr>
              <a:t>The key words for</a:t>
            </a:r>
          </a:p>
          <a:p>
            <a:pPr algn="ctr" eaLnBrk="1" hangingPunct="1"/>
            <a:r>
              <a:rPr lang="en-GB" dirty="0">
                <a:cs typeface="Arial" charset="0"/>
              </a:rPr>
              <a:t>this lesson are…</a:t>
            </a:r>
          </a:p>
        </p:txBody>
      </p:sp>
      <p:pic>
        <p:nvPicPr>
          <p:cNvPr id="43" name="Picture 11">
            <a:extLst>
              <a:ext uri="{FF2B5EF4-FFF2-40B4-BE49-F238E27FC236}">
                <a16:creationId xmlns:a16="http://schemas.microsoft.com/office/drawing/2014/main" id="{F1FBDB76-236A-4746-996B-A802A00D8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512" y="208028"/>
            <a:ext cx="2987653" cy="9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7">
            <a:extLst>
              <a:ext uri="{FF2B5EF4-FFF2-40B4-BE49-F238E27FC236}">
                <a16:creationId xmlns:a16="http://schemas.microsoft.com/office/drawing/2014/main" id="{9BE5A342-0205-C14D-9E59-53DF047C5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1004" y="4776427"/>
            <a:ext cx="1592739" cy="191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30F3AAC7-2CC6-784E-A9D3-72C86E93E7FC}"/>
              </a:ext>
            </a:extLst>
          </p:cNvPr>
          <p:cNvSpPr/>
          <p:nvPr/>
        </p:nvSpPr>
        <p:spPr>
          <a:xfrm>
            <a:off x="6385034" y="5814112"/>
            <a:ext cx="1479529" cy="649287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mic Sans MS" panose="030F0902030302020204" pitchFamily="66" charset="0"/>
              </a:rPr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317147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QUENTIN-SERENA-SAM-SARAH.png">
            <a:extLst>
              <a:ext uri="{FF2B5EF4-FFF2-40B4-BE49-F238E27FC236}">
                <a16:creationId xmlns:a16="http://schemas.microsoft.com/office/drawing/2014/main" id="{F7935F27-5098-3E48-8B48-B023E90D97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951" y="128141"/>
            <a:ext cx="982480" cy="798513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B2A12F84-7DF4-3C49-87C7-494DBEAE6521}"/>
              </a:ext>
            </a:extLst>
          </p:cNvPr>
          <p:cNvSpPr txBox="1">
            <a:spLocks/>
          </p:cNvSpPr>
          <p:nvPr/>
        </p:nvSpPr>
        <p:spPr>
          <a:xfrm>
            <a:off x="264678" y="3031068"/>
            <a:ext cx="2255021" cy="24045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C1B2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600" dirty="0">
                <a:latin typeface="+mj-lt"/>
              </a:rPr>
              <a:t>I can explain what a ‘gut feeling’ is and how it links to my intuition</a:t>
            </a:r>
          </a:p>
          <a:p>
            <a:endParaRPr lang="en-GB" sz="1600" dirty="0">
              <a:latin typeface="+mj-lt"/>
              <a:cs typeface="Basic sans fc"/>
            </a:endParaRPr>
          </a:p>
          <a:p>
            <a:r>
              <a:rPr lang="en-GB" sz="1600" dirty="0">
                <a:latin typeface="+mj-lt"/>
                <a:cs typeface="Basic sans fc"/>
              </a:rPr>
              <a:t>I can identify a range of risks associated with ’being online’ </a:t>
            </a:r>
          </a:p>
          <a:p>
            <a:endParaRPr lang="en-GB" sz="1600" dirty="0">
              <a:latin typeface="+mj-lt"/>
              <a:cs typeface="Basic sans fc"/>
            </a:endParaRPr>
          </a:p>
          <a:p>
            <a:r>
              <a:rPr lang="en-GB" sz="1600" dirty="0">
                <a:latin typeface="+mj-lt"/>
                <a:cs typeface="Basic sans fc"/>
              </a:rPr>
              <a:t>I know how to mitigate any potential risks associated with being ‘online’ and where to go to seek further help and support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95400" y="819496"/>
            <a:ext cx="6604000" cy="85596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latin typeface="Comic Sans MS" charset="0"/>
                <a:ea typeface="MS PGothic" charset="0"/>
              </a:rPr>
              <a:t>SAFER INTERNET DAY 2020</a:t>
            </a:r>
          </a:p>
          <a:p>
            <a:r>
              <a:rPr lang="en-GB" sz="3200" b="1" dirty="0">
                <a:latin typeface="Comic Sans MS" charset="0"/>
                <a:ea typeface="MS PGothic" charset="0"/>
              </a:rPr>
              <a:t>Staying Safe Online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64678" y="1818798"/>
            <a:ext cx="2255021" cy="121227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C1B2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GB" sz="1800" b="1" dirty="0">
              <a:latin typeface="+mj-lt"/>
            </a:endParaRPr>
          </a:p>
          <a:p>
            <a:endParaRPr lang="en-GB" sz="1800" b="1" dirty="0">
              <a:latin typeface="+mj-lt"/>
            </a:endParaRPr>
          </a:p>
          <a:p>
            <a:r>
              <a:rPr lang="en-GB" sz="1800" b="1" u="sng" dirty="0">
                <a:latin typeface="+mj-lt"/>
              </a:rPr>
              <a:t>Knowledge, Skills &amp; Actions</a:t>
            </a:r>
            <a:endParaRPr lang="en-GB" sz="1300" b="1" u="sng" dirty="0">
              <a:latin typeface="+mj-lt"/>
            </a:endParaRPr>
          </a:p>
          <a:p>
            <a:endParaRPr lang="en-GB" sz="1300" b="1" u="sng" dirty="0">
              <a:latin typeface="+mj-lt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640023" y="1818797"/>
            <a:ext cx="6260695" cy="311342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C1B2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GB" sz="1800" dirty="0">
              <a:latin typeface="Basic sans fc"/>
              <a:cs typeface="Basic sans fc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8787DC2-00D1-0C42-B2FE-580F0676430E}"/>
              </a:ext>
            </a:extLst>
          </p:cNvPr>
          <p:cNvSpPr txBox="1">
            <a:spLocks/>
          </p:cNvSpPr>
          <p:nvPr/>
        </p:nvSpPr>
        <p:spPr>
          <a:xfrm>
            <a:off x="241777" y="5604341"/>
            <a:ext cx="2277922" cy="100112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C1B2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600" b="1" dirty="0">
                <a:latin typeface="+mj-lt"/>
              </a:rPr>
              <a:t>New Vocabulary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600" dirty="0">
                <a:latin typeface="+mj-lt"/>
                <a:cs typeface="Basic sans fc"/>
              </a:rPr>
              <a:t>Grooming, Gambling, Scams, Data, Social Networking, Exploitations, Cyber Bullying </a:t>
            </a:r>
            <a:endParaRPr lang="en-GB" sz="1400" dirty="0">
              <a:latin typeface="+mj-lt"/>
              <a:cs typeface="Basic sans fc"/>
            </a:endParaRP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69855A6E-8D5E-A442-BAFE-71C5278293B2}"/>
              </a:ext>
            </a:extLst>
          </p:cNvPr>
          <p:cNvSpPr/>
          <p:nvPr/>
        </p:nvSpPr>
        <p:spPr>
          <a:xfrm>
            <a:off x="1545589" y="277897"/>
            <a:ext cx="178677" cy="244887"/>
          </a:xfrm>
          <a:prstGeom prst="rightArrow">
            <a:avLst/>
          </a:prstGeom>
          <a:solidFill>
            <a:srgbClr val="C1EBB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11" descr="C:\Users\Optic Group111\Desktop\Discussion.png">
            <a:extLst>
              <a:ext uri="{FF2B5EF4-FFF2-40B4-BE49-F238E27FC236}">
                <a16:creationId xmlns:a16="http://schemas.microsoft.com/office/drawing/2014/main" id="{5D03B985-7984-4E45-8CEC-3651B3722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77" y="5466947"/>
            <a:ext cx="368648" cy="36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8">
            <a:extLst>
              <a:ext uri="{FF2B5EF4-FFF2-40B4-BE49-F238E27FC236}">
                <a16:creationId xmlns:a16="http://schemas.microsoft.com/office/drawing/2014/main" id="{DF830DE7-8BB6-7447-A77F-957E3795C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77" y="1875924"/>
            <a:ext cx="1492550" cy="45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Chevron 37">
            <a:extLst>
              <a:ext uri="{FF2B5EF4-FFF2-40B4-BE49-F238E27FC236}">
                <a16:creationId xmlns:a16="http://schemas.microsoft.com/office/drawing/2014/main" id="{5D69240A-C47E-D44E-9206-5B3F2C95CD9E}"/>
              </a:ext>
            </a:extLst>
          </p:cNvPr>
          <p:cNvSpPr/>
          <p:nvPr/>
        </p:nvSpPr>
        <p:spPr>
          <a:xfrm>
            <a:off x="1855299" y="1932101"/>
            <a:ext cx="382796" cy="325250"/>
          </a:xfrm>
          <a:prstGeom prst="chevron">
            <a:avLst/>
          </a:prstGeom>
          <a:solidFill>
            <a:srgbClr val="FFC000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Chevron 38">
            <a:extLst>
              <a:ext uri="{FF2B5EF4-FFF2-40B4-BE49-F238E27FC236}">
                <a16:creationId xmlns:a16="http://schemas.microsoft.com/office/drawing/2014/main" id="{223C0C00-45CC-1C4A-9C14-AD4125C06680}"/>
              </a:ext>
            </a:extLst>
          </p:cNvPr>
          <p:cNvSpPr/>
          <p:nvPr/>
        </p:nvSpPr>
        <p:spPr>
          <a:xfrm>
            <a:off x="2231876" y="1974851"/>
            <a:ext cx="230396" cy="251815"/>
          </a:xfrm>
          <a:prstGeom prst="chevron">
            <a:avLst/>
          </a:prstGeom>
          <a:solidFill>
            <a:srgbClr val="FFC000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D82C7E2-A729-8D4C-9995-217D20530B88}"/>
              </a:ext>
            </a:extLst>
          </p:cNvPr>
          <p:cNvSpPr/>
          <p:nvPr/>
        </p:nvSpPr>
        <p:spPr>
          <a:xfrm>
            <a:off x="4585662" y="5132496"/>
            <a:ext cx="4328717" cy="14812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D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does ‘don’t talk to strangers’ mean?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How might this ‘rule’ change when we communicate with people online?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What are the key messages from the ‘One Direction Parody Online Safety Song’?</a:t>
            </a:r>
          </a:p>
        </p:txBody>
      </p:sp>
      <p:pic>
        <p:nvPicPr>
          <p:cNvPr id="24" name="Picture 5" descr="C:\Users\Optic Group111\Desktop\Writing Act.png">
            <a:extLst>
              <a:ext uri="{FF2B5EF4-FFF2-40B4-BE49-F238E27FC236}">
                <a16:creationId xmlns:a16="http://schemas.microsoft.com/office/drawing/2014/main" id="{633BC800-53B4-0443-9CF8-CEC93105C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0506" y="786666"/>
            <a:ext cx="959845" cy="95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44B30463-DE09-B341-9956-2C343532F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8975" y="519958"/>
            <a:ext cx="824205" cy="23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3D4476-F6C4-DD4D-9B12-B0B69FF9C2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6760" y="1875923"/>
            <a:ext cx="4391663" cy="29215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A37D9F-D100-B241-A3E2-84D568F95DF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1374" y="1919921"/>
            <a:ext cx="2621349" cy="236920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4924629B-E77E-B74F-BAE9-1990407C831A}"/>
              </a:ext>
            </a:extLst>
          </p:cNvPr>
          <p:cNvGrpSpPr/>
          <p:nvPr/>
        </p:nvGrpSpPr>
        <p:grpSpPr>
          <a:xfrm>
            <a:off x="2605928" y="1874351"/>
            <a:ext cx="1705466" cy="3007822"/>
            <a:chOff x="7173856" y="1804538"/>
            <a:chExt cx="1705466" cy="3007822"/>
          </a:xfrm>
        </p:grpSpPr>
        <p:pic>
          <p:nvPicPr>
            <p:cNvPr id="42" name="Picture 41" descr="PHONE.png">
              <a:extLst>
                <a:ext uri="{FF2B5EF4-FFF2-40B4-BE49-F238E27FC236}">
                  <a16:creationId xmlns:a16="http://schemas.microsoft.com/office/drawing/2014/main" id="{74B7A99F-EF22-CC44-B779-F8F24E0BE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73856" y="1804538"/>
              <a:ext cx="1705466" cy="300782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F96829E-81CD-824C-9DAD-0D36984B69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8547" y="2888449"/>
              <a:ext cx="1308809" cy="145775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B49F7A1-C96A-E147-A900-8579F30B2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3085" y="2317906"/>
              <a:ext cx="999732" cy="1001122"/>
            </a:xfrm>
            <a:prstGeom prst="rect">
              <a:avLst/>
            </a:prstGeom>
          </p:spPr>
        </p:pic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22637DC2-D4DD-6C46-A3F7-6DC46D301452}"/>
                </a:ext>
              </a:extLst>
            </p:cNvPr>
            <p:cNvSpPr/>
            <p:nvPr/>
          </p:nvSpPr>
          <p:spPr>
            <a:xfrm>
              <a:off x="7336220" y="3603294"/>
              <a:ext cx="1344850" cy="674913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Play Song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Click Here</a:t>
              </a:r>
            </a:p>
          </p:txBody>
        </p:sp>
      </p:grpSp>
      <p:sp>
        <p:nvSpPr>
          <p:cNvPr id="46" name="Rectangle 45">
            <a:hlinkClick r:id="rId13"/>
            <a:extLst>
              <a:ext uri="{FF2B5EF4-FFF2-40B4-BE49-F238E27FC236}">
                <a16:creationId xmlns:a16="http://schemas.microsoft.com/office/drawing/2014/main" id="{49B6D39D-A887-3E43-9E32-BC94E55913DC}"/>
              </a:ext>
            </a:extLst>
          </p:cNvPr>
          <p:cNvSpPr/>
          <p:nvPr/>
        </p:nvSpPr>
        <p:spPr>
          <a:xfrm>
            <a:off x="2708012" y="2006383"/>
            <a:ext cx="1534022" cy="280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17">
            <a:extLst>
              <a:ext uri="{FF2B5EF4-FFF2-40B4-BE49-F238E27FC236}">
                <a16:creationId xmlns:a16="http://schemas.microsoft.com/office/drawing/2014/main" id="{89BA7208-70C9-7940-BBAA-49AC1FD2B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3434" y="3550679"/>
            <a:ext cx="1035888" cy="124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1F59942-6796-944F-B563-88AF6638B5E7}"/>
              </a:ext>
            </a:extLst>
          </p:cNvPr>
          <p:cNvSpPr/>
          <p:nvPr/>
        </p:nvSpPr>
        <p:spPr>
          <a:xfrm>
            <a:off x="7128424" y="4432466"/>
            <a:ext cx="1400430" cy="36499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mic Sans MS" panose="030F0902030302020204" pitchFamily="66" charset="0"/>
              </a:rPr>
              <a:t>3 Minutes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2F0B854-F3C3-154D-A08A-3C57B15E1B0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392" y="112221"/>
            <a:ext cx="1288107" cy="61771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9E95D49-50CF-8345-890E-A775322A1557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77" y="795021"/>
            <a:ext cx="947089" cy="947089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5400000">
            <a:off x="131027" y="664974"/>
            <a:ext cx="406384" cy="139083"/>
          </a:xfrm>
          <a:prstGeom prst="rightArrow">
            <a:avLst/>
          </a:prstGeom>
          <a:solidFill>
            <a:srgbClr val="C1EBB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E81FF1A7-E66A-EA4A-A7DF-11B61EABFBDE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163" y="128827"/>
            <a:ext cx="3984321" cy="57349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7B88DA4-3F08-E14D-B15B-274E4F452E67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023" y="5393689"/>
            <a:ext cx="2087623" cy="100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7D6F6203-FB1D-1848-BCC4-B05E0D15FED5}"/>
              </a:ext>
            </a:extLst>
          </p:cNvPr>
          <p:cNvSpPr txBox="1">
            <a:spLocks/>
          </p:cNvSpPr>
          <p:nvPr/>
        </p:nvSpPr>
        <p:spPr>
          <a:xfrm>
            <a:off x="226993" y="135436"/>
            <a:ext cx="8743796" cy="98736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Comic Sans MS" charset="0"/>
                <a:ea typeface="MS PGothic" charset="0"/>
              </a:rPr>
              <a:t>Safer Internet Day 2020</a:t>
            </a:r>
          </a:p>
          <a:p>
            <a:r>
              <a:rPr lang="en-GB" sz="2400" b="1" dirty="0">
                <a:latin typeface="Comic Sans MS" charset="0"/>
                <a:ea typeface="MS PGothic" charset="0"/>
              </a:rPr>
              <a:t>Staying Safe Online</a:t>
            </a:r>
          </a:p>
        </p:txBody>
      </p:sp>
      <p:pic>
        <p:nvPicPr>
          <p:cNvPr id="4" name="Picture 8" descr="C:\Users\Optic Group111\Desktop\Self Assessment.png">
            <a:extLst>
              <a:ext uri="{FF2B5EF4-FFF2-40B4-BE49-F238E27FC236}">
                <a16:creationId xmlns:a16="http://schemas.microsoft.com/office/drawing/2014/main" id="{97D3D810-4A36-3849-B7C9-01DA5620E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337" y="171060"/>
            <a:ext cx="932083" cy="93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A53EABDB-7118-4E42-8D8B-07C7018D4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429" y="740997"/>
            <a:ext cx="932084" cy="2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EE07D46-7E71-A342-A3C1-7A0ABA7C9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805671"/>
              </p:ext>
            </p:extLst>
          </p:nvPr>
        </p:nvGraphicFramePr>
        <p:xfrm>
          <a:off x="226991" y="1193740"/>
          <a:ext cx="8773461" cy="3405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148">
                  <a:extLst>
                    <a:ext uri="{9D8B030D-6E8A-4147-A177-3AD203B41FA5}">
                      <a16:colId xmlns:a16="http://schemas.microsoft.com/office/drawing/2014/main" val="2469962901"/>
                    </a:ext>
                  </a:extLst>
                </a:gridCol>
                <a:gridCol w="445229">
                  <a:extLst>
                    <a:ext uri="{9D8B030D-6E8A-4147-A177-3AD203B41FA5}">
                      <a16:colId xmlns:a16="http://schemas.microsoft.com/office/drawing/2014/main" val="302987413"/>
                    </a:ext>
                  </a:extLst>
                </a:gridCol>
                <a:gridCol w="626676">
                  <a:extLst>
                    <a:ext uri="{9D8B030D-6E8A-4147-A177-3AD203B41FA5}">
                      <a16:colId xmlns:a16="http://schemas.microsoft.com/office/drawing/2014/main" val="3629241431"/>
                    </a:ext>
                  </a:extLst>
                </a:gridCol>
                <a:gridCol w="626676">
                  <a:extLst>
                    <a:ext uri="{9D8B030D-6E8A-4147-A177-3AD203B41FA5}">
                      <a16:colId xmlns:a16="http://schemas.microsoft.com/office/drawing/2014/main" val="2725264235"/>
                    </a:ext>
                  </a:extLst>
                </a:gridCol>
                <a:gridCol w="626676">
                  <a:extLst>
                    <a:ext uri="{9D8B030D-6E8A-4147-A177-3AD203B41FA5}">
                      <a16:colId xmlns:a16="http://schemas.microsoft.com/office/drawing/2014/main" val="3690037511"/>
                    </a:ext>
                  </a:extLst>
                </a:gridCol>
                <a:gridCol w="626676">
                  <a:extLst>
                    <a:ext uri="{9D8B030D-6E8A-4147-A177-3AD203B41FA5}">
                      <a16:colId xmlns:a16="http://schemas.microsoft.com/office/drawing/2014/main" val="2101932133"/>
                    </a:ext>
                  </a:extLst>
                </a:gridCol>
                <a:gridCol w="626676">
                  <a:extLst>
                    <a:ext uri="{9D8B030D-6E8A-4147-A177-3AD203B41FA5}">
                      <a16:colId xmlns:a16="http://schemas.microsoft.com/office/drawing/2014/main" val="1982562568"/>
                    </a:ext>
                  </a:extLst>
                </a:gridCol>
                <a:gridCol w="626676">
                  <a:extLst>
                    <a:ext uri="{9D8B030D-6E8A-4147-A177-3AD203B41FA5}">
                      <a16:colId xmlns:a16="http://schemas.microsoft.com/office/drawing/2014/main" val="722453729"/>
                    </a:ext>
                  </a:extLst>
                </a:gridCol>
                <a:gridCol w="626676">
                  <a:extLst>
                    <a:ext uri="{9D8B030D-6E8A-4147-A177-3AD203B41FA5}">
                      <a16:colId xmlns:a16="http://schemas.microsoft.com/office/drawing/2014/main" val="2933027247"/>
                    </a:ext>
                  </a:extLst>
                </a:gridCol>
                <a:gridCol w="626676">
                  <a:extLst>
                    <a:ext uri="{9D8B030D-6E8A-4147-A177-3AD203B41FA5}">
                      <a16:colId xmlns:a16="http://schemas.microsoft.com/office/drawing/2014/main" val="1512976713"/>
                    </a:ext>
                  </a:extLst>
                </a:gridCol>
                <a:gridCol w="626676">
                  <a:extLst>
                    <a:ext uri="{9D8B030D-6E8A-4147-A177-3AD203B41FA5}">
                      <a16:colId xmlns:a16="http://schemas.microsoft.com/office/drawing/2014/main" val="2900132583"/>
                    </a:ext>
                  </a:extLst>
                </a:gridCol>
              </a:tblGrid>
              <a:tr h="442889">
                <a:tc gridSpan="11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BASELINE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CONFIDENCE CHECKER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970905"/>
                  </a:ext>
                </a:extLst>
              </a:tr>
              <a:tr h="737328">
                <a:tc>
                  <a:txBody>
                    <a:bodyPr/>
                    <a:lstStyle/>
                    <a:p>
                      <a:pPr marL="0" marR="0" lvl="0" indent="0" algn="l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BEFORE LEARNING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136491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 listen to my gut feeling about online situations and choices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89329"/>
                  </a:ext>
                </a:extLst>
              </a:tr>
              <a:tr h="55763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 understand a wide range of risks associated with internet use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292860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 know how to reduce the risks associated with ‘being online’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8404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4FB3A6B-BEC0-9342-BDB1-8DD0CB83C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9713" y="1882392"/>
            <a:ext cx="1445832" cy="44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606B43-6184-B349-84BE-61A49EF91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4068" y="1879126"/>
            <a:ext cx="1445832" cy="44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8FB010-DEA7-134A-9FFC-61758DD4B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180" y="1882392"/>
            <a:ext cx="1445832" cy="43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3D8F703C-D391-2047-B92E-0B5BCD8F5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779" y="1193740"/>
            <a:ext cx="1470944" cy="44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EB3FF5-0CAE-604B-AC78-A317FCAA4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53383" y="1237796"/>
            <a:ext cx="442412" cy="32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84BEE1-06F6-2E44-A39B-A627C635B3F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79300">
            <a:off x="6210691" y="3255925"/>
            <a:ext cx="1560004" cy="20765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B0322AA-FAD8-224D-AEFB-5ED97EDDE2B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91205">
            <a:off x="6384862" y="4151269"/>
            <a:ext cx="1148988" cy="1276424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7E00ACE-9738-D34B-9295-86F026AEE263}"/>
              </a:ext>
            </a:extLst>
          </p:cNvPr>
          <p:cNvSpPr/>
          <p:nvPr/>
        </p:nvSpPr>
        <p:spPr>
          <a:xfrm>
            <a:off x="1231634" y="4770953"/>
            <a:ext cx="4633189" cy="104460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D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Complete a baseline assessment of where you think you are at for this lesson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(Discussion or complete sheet)</a:t>
            </a:r>
          </a:p>
        </p:txBody>
      </p:sp>
      <p:pic>
        <p:nvPicPr>
          <p:cNvPr id="23" name="Picture 18" descr="C:\Users\Optic Group111\Desktop\Task.png">
            <a:extLst>
              <a:ext uri="{FF2B5EF4-FFF2-40B4-BE49-F238E27FC236}">
                <a16:creationId xmlns:a16="http://schemas.microsoft.com/office/drawing/2014/main" id="{221F2B09-2D9E-3A4E-B9B6-11037A2D0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57" y="4808839"/>
            <a:ext cx="920595" cy="92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traffic-lights-2147790_960_720.png">
            <a:extLst>
              <a:ext uri="{FF2B5EF4-FFF2-40B4-BE49-F238E27FC236}">
                <a16:creationId xmlns:a16="http://schemas.microsoft.com/office/drawing/2014/main" id="{D40C4861-85D8-9B4C-ACA9-B168B1132F5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6721" y="5942244"/>
            <a:ext cx="419196" cy="838753"/>
          </a:xfrm>
          <a:prstGeom prst="rect">
            <a:avLst/>
          </a:prstGeom>
        </p:spPr>
      </p:pic>
      <p:pic>
        <p:nvPicPr>
          <p:cNvPr id="47" name="Picture 46" descr="traffic-lights-2147790_960_720.png">
            <a:extLst>
              <a:ext uri="{FF2B5EF4-FFF2-40B4-BE49-F238E27FC236}">
                <a16:creationId xmlns:a16="http://schemas.microsoft.com/office/drawing/2014/main" id="{F9A2C0BC-D58F-C946-B4F1-571B33DB6B1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23" y="5942244"/>
            <a:ext cx="419196" cy="838753"/>
          </a:xfrm>
          <a:prstGeom prst="rect">
            <a:avLst/>
          </a:prstGeom>
        </p:spPr>
      </p:pic>
      <p:pic>
        <p:nvPicPr>
          <p:cNvPr id="48" name="Picture 47" descr="traffic-lights-2147790_960_720.png">
            <a:extLst>
              <a:ext uri="{FF2B5EF4-FFF2-40B4-BE49-F238E27FC236}">
                <a16:creationId xmlns:a16="http://schemas.microsoft.com/office/drawing/2014/main" id="{C1931C2C-0A05-4D49-9D74-3443D136602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4127" y="5942244"/>
            <a:ext cx="419196" cy="838753"/>
          </a:xfrm>
          <a:prstGeom prst="rect">
            <a:avLst/>
          </a:prstGeom>
        </p:spPr>
      </p:pic>
      <p:pic>
        <p:nvPicPr>
          <p:cNvPr id="49" name="Picture 48" descr="traffic-lights-2147790_960_720.png">
            <a:extLst>
              <a:ext uri="{FF2B5EF4-FFF2-40B4-BE49-F238E27FC236}">
                <a16:creationId xmlns:a16="http://schemas.microsoft.com/office/drawing/2014/main" id="{7C76C3A3-1CF9-D040-B0D2-D3C2E234A7E3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6829" y="5942244"/>
            <a:ext cx="419196" cy="838753"/>
          </a:xfrm>
          <a:prstGeom prst="rect">
            <a:avLst/>
          </a:prstGeom>
        </p:spPr>
      </p:pic>
      <p:pic>
        <p:nvPicPr>
          <p:cNvPr id="50" name="Picture 49" descr="traffic-lights-2147790_960_720.png">
            <a:extLst>
              <a:ext uri="{FF2B5EF4-FFF2-40B4-BE49-F238E27FC236}">
                <a16:creationId xmlns:a16="http://schemas.microsoft.com/office/drawing/2014/main" id="{19CCB5AB-F194-7F4F-BDE3-9448FE827B3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10" y="5942244"/>
            <a:ext cx="419196" cy="838753"/>
          </a:xfrm>
          <a:prstGeom prst="rect">
            <a:avLst/>
          </a:prstGeom>
        </p:spPr>
      </p:pic>
      <p:sp>
        <p:nvSpPr>
          <p:cNvPr id="51" name="Rectangle 3">
            <a:extLst>
              <a:ext uri="{FF2B5EF4-FFF2-40B4-BE49-F238E27FC236}">
                <a16:creationId xmlns:a16="http://schemas.microsoft.com/office/drawing/2014/main" id="{071D94F2-5F6C-C84B-8E4F-115B1C231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4449" y="6022635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3">
                  <a:lumMod val="20000"/>
                  <a:lumOff val="80000"/>
                </a:schemeClr>
              </a:gs>
              <a:gs pos="35001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200" dirty="0">
                <a:latin typeface="Comic Sans MS"/>
                <a:cs typeface="Comic Sans MS"/>
              </a:rPr>
              <a:t>Super</a:t>
            </a:r>
          </a:p>
          <a:p>
            <a:pPr algn="ctr">
              <a:defRPr/>
            </a:pPr>
            <a:r>
              <a:rPr lang="en-GB" sz="1200" dirty="0">
                <a:latin typeface="Comic Sans MS"/>
                <a:cs typeface="Comic Sans MS"/>
              </a:rPr>
              <a:t>confident</a:t>
            </a:r>
          </a:p>
        </p:txBody>
      </p:sp>
      <p:sp>
        <p:nvSpPr>
          <p:cNvPr id="52" name="Rectangle 3">
            <a:extLst>
              <a:ext uri="{FF2B5EF4-FFF2-40B4-BE49-F238E27FC236}">
                <a16:creationId xmlns:a16="http://schemas.microsoft.com/office/drawing/2014/main" id="{A672EFBC-34F6-A84E-9B97-73BBCA29F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7780" y="6022635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200" dirty="0">
                <a:latin typeface="Comic Sans MS"/>
                <a:cs typeface="Comic Sans MS"/>
              </a:rPr>
              <a:t>Very </a:t>
            </a:r>
          </a:p>
          <a:p>
            <a:pPr algn="ctr">
              <a:defRPr/>
            </a:pPr>
            <a:r>
              <a:rPr lang="en-GB" sz="1200" dirty="0">
                <a:latin typeface="Comic Sans MS"/>
                <a:cs typeface="Comic Sans MS"/>
              </a:rPr>
              <a:t>confident</a:t>
            </a:r>
          </a:p>
        </p:txBody>
      </p:sp>
      <p:sp>
        <p:nvSpPr>
          <p:cNvPr id="53" name="Rectangle 4">
            <a:extLst>
              <a:ext uri="{FF2B5EF4-FFF2-40B4-BE49-F238E27FC236}">
                <a16:creationId xmlns:a16="http://schemas.microsoft.com/office/drawing/2014/main" id="{3FF01156-0B0B-E14F-9379-28409C654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189" y="6022635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Comic Sans MS"/>
                <a:cs typeface="Comic Sans MS"/>
              </a:rPr>
              <a:t>Confident</a:t>
            </a:r>
          </a:p>
        </p:txBody>
      </p:sp>
      <p:sp>
        <p:nvSpPr>
          <p:cNvPr id="54" name="TextBox 3">
            <a:extLst>
              <a:ext uri="{FF2B5EF4-FFF2-40B4-BE49-F238E27FC236}">
                <a16:creationId xmlns:a16="http://schemas.microsoft.com/office/drawing/2014/main" id="{E0556C79-9AD3-9E4A-9297-23469AEBD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177" y="6022635"/>
            <a:ext cx="1296000" cy="6120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en-GB" sz="1200" dirty="0">
                <a:solidFill>
                  <a:schemeClr val="dk1"/>
                </a:solidFill>
                <a:latin typeface="Comic Sans MS"/>
                <a:cs typeface="Comic Sans MS"/>
              </a:rPr>
              <a:t>I’m getting more confidence</a:t>
            </a:r>
          </a:p>
        </p:txBody>
      </p:sp>
      <p:sp>
        <p:nvSpPr>
          <p:cNvPr id="55" name="Rectangle 4">
            <a:extLst>
              <a:ext uri="{FF2B5EF4-FFF2-40B4-BE49-F238E27FC236}">
                <a16:creationId xmlns:a16="http://schemas.microsoft.com/office/drawing/2014/main" id="{00B6E2FE-8269-A64F-9ADD-EFC72E669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14" y="6022635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>
            <a:noAutofit/>
          </a:bodyPr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GB" sz="1200" dirty="0">
                <a:latin typeface="Comic Sans MS"/>
                <a:cs typeface="Comic Sans MS"/>
              </a:rPr>
              <a:t>I’m not confident at all</a:t>
            </a:r>
          </a:p>
        </p:txBody>
      </p:sp>
      <p:pic>
        <p:nvPicPr>
          <p:cNvPr id="59" name="Picture 17">
            <a:extLst>
              <a:ext uri="{FF2B5EF4-FFF2-40B4-BE49-F238E27FC236}">
                <a16:creationId xmlns:a16="http://schemas.microsoft.com/office/drawing/2014/main" id="{C5EC99AB-1044-F548-9952-6548D7DA9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7857" y="4320811"/>
            <a:ext cx="1035888" cy="124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E606F270-8237-9B44-B6E7-ABD7DFF2F5F8}"/>
              </a:ext>
            </a:extLst>
          </p:cNvPr>
          <p:cNvSpPr/>
          <p:nvPr/>
        </p:nvSpPr>
        <p:spPr>
          <a:xfrm>
            <a:off x="7203781" y="5202598"/>
            <a:ext cx="1459496" cy="36499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mic Sans MS" panose="030F0902030302020204" pitchFamily="66" charset="0"/>
              </a:rPr>
              <a:t>2 Minutes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47CC8FE-9EFF-1548-946A-9DB9A0A77FC5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109774" y="2164502"/>
            <a:ext cx="354018" cy="39543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6CB1933-0A91-814B-9902-0575D4209CB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0693" y="2196073"/>
            <a:ext cx="361331" cy="33174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6EC29A5-D920-854D-BC07-50EE7B7267E5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5912" y="2203099"/>
            <a:ext cx="320574" cy="33174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F872C70-76B4-7542-9423-66863BF45D9E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7790" y="2203948"/>
            <a:ext cx="327785" cy="3261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D174008-8E7B-7945-B453-C55B232AC964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0300" y="2296642"/>
            <a:ext cx="360212" cy="2258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0656D71-E6B3-EA46-9C61-1D67DB0CB971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866" y="118835"/>
            <a:ext cx="1000922" cy="100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A585F09-7856-7043-9DBE-5F13D9293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167511"/>
              </p:ext>
            </p:extLst>
          </p:nvPr>
        </p:nvGraphicFramePr>
        <p:xfrm>
          <a:off x="265491" y="230117"/>
          <a:ext cx="8663556" cy="5997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926">
                  <a:extLst>
                    <a:ext uri="{9D8B030D-6E8A-4147-A177-3AD203B41FA5}">
                      <a16:colId xmlns:a16="http://schemas.microsoft.com/office/drawing/2014/main" val="2489367284"/>
                    </a:ext>
                  </a:extLst>
                </a:gridCol>
                <a:gridCol w="1443926">
                  <a:extLst>
                    <a:ext uri="{9D8B030D-6E8A-4147-A177-3AD203B41FA5}">
                      <a16:colId xmlns:a16="http://schemas.microsoft.com/office/drawing/2014/main" val="2176409186"/>
                    </a:ext>
                  </a:extLst>
                </a:gridCol>
                <a:gridCol w="1443926">
                  <a:extLst>
                    <a:ext uri="{9D8B030D-6E8A-4147-A177-3AD203B41FA5}">
                      <a16:colId xmlns:a16="http://schemas.microsoft.com/office/drawing/2014/main" val="2492153850"/>
                    </a:ext>
                  </a:extLst>
                </a:gridCol>
                <a:gridCol w="1443926">
                  <a:extLst>
                    <a:ext uri="{9D8B030D-6E8A-4147-A177-3AD203B41FA5}">
                      <a16:colId xmlns:a16="http://schemas.microsoft.com/office/drawing/2014/main" val="2325434548"/>
                    </a:ext>
                  </a:extLst>
                </a:gridCol>
                <a:gridCol w="1443926">
                  <a:extLst>
                    <a:ext uri="{9D8B030D-6E8A-4147-A177-3AD203B41FA5}">
                      <a16:colId xmlns:a16="http://schemas.microsoft.com/office/drawing/2014/main" val="738067592"/>
                    </a:ext>
                  </a:extLst>
                </a:gridCol>
                <a:gridCol w="1443926">
                  <a:extLst>
                    <a:ext uri="{9D8B030D-6E8A-4147-A177-3AD203B41FA5}">
                      <a16:colId xmlns:a16="http://schemas.microsoft.com/office/drawing/2014/main" val="1987198902"/>
                    </a:ext>
                  </a:extLst>
                </a:gridCol>
              </a:tblGrid>
              <a:tr h="999641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07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DID?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MIGHT?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COULD?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CAN? / WILL?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IS?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DOES?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639419"/>
                  </a:ext>
                </a:extLst>
              </a:tr>
              <a:tr h="999641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HOW?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BBA"/>
                    </a:solidFill>
                  </a:tcPr>
                </a:tc>
                <a:tc rowSpan="5" gridSpan="5">
                  <a:txBody>
                    <a:bodyPr/>
                    <a:lstStyle/>
                    <a:p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292428"/>
                  </a:ext>
                </a:extLst>
              </a:tr>
              <a:tr h="999641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WHAT?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BBA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27754"/>
                  </a:ext>
                </a:extLst>
              </a:tr>
              <a:tr h="999641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WHERE?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BBA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134206"/>
                  </a:ext>
                </a:extLst>
              </a:tr>
              <a:tr h="999641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WHO?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BBA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187040"/>
                  </a:ext>
                </a:extLst>
              </a:tr>
              <a:tr h="999641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WHY?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BBA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066133"/>
                  </a:ext>
                </a:extLst>
              </a:tr>
            </a:tbl>
          </a:graphicData>
        </a:graphic>
      </p:graphicFrame>
      <p:sp>
        <p:nvSpPr>
          <p:cNvPr id="6" name="Striped Right Arrow 5">
            <a:extLst>
              <a:ext uri="{FF2B5EF4-FFF2-40B4-BE49-F238E27FC236}">
                <a16:creationId xmlns:a16="http://schemas.microsoft.com/office/drawing/2014/main" id="{0E5CE966-E920-1349-8DCC-102E3AB3C169}"/>
              </a:ext>
            </a:extLst>
          </p:cNvPr>
          <p:cNvSpPr/>
          <p:nvPr/>
        </p:nvSpPr>
        <p:spPr>
          <a:xfrm>
            <a:off x="1853959" y="944715"/>
            <a:ext cx="7020344" cy="592667"/>
          </a:xfrm>
          <a:prstGeom prst="stripedRightArrow">
            <a:avLst>
              <a:gd name="adj1" fmla="val 39414"/>
              <a:gd name="adj2" fmla="val 50000"/>
            </a:avLst>
          </a:prstGeom>
          <a:solidFill>
            <a:srgbClr val="C1EBB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SECOND</a:t>
            </a:r>
            <a:r>
              <a:rPr lang="en-US" dirty="0"/>
              <a:t> </a:t>
            </a:r>
          </a:p>
        </p:txBody>
      </p:sp>
      <p:sp>
        <p:nvSpPr>
          <p:cNvPr id="8" name="Striped Right Arrow 7">
            <a:extLst>
              <a:ext uri="{FF2B5EF4-FFF2-40B4-BE49-F238E27FC236}">
                <a16:creationId xmlns:a16="http://schemas.microsoft.com/office/drawing/2014/main" id="{A2AF7598-6F25-B246-B9ED-8A6F4CA31078}"/>
              </a:ext>
            </a:extLst>
          </p:cNvPr>
          <p:cNvSpPr/>
          <p:nvPr/>
        </p:nvSpPr>
        <p:spPr>
          <a:xfrm rot="5400000">
            <a:off x="-633527" y="3436757"/>
            <a:ext cx="4679773" cy="592667"/>
          </a:xfrm>
          <a:prstGeom prst="stripedRightArrow">
            <a:avLst>
              <a:gd name="adj1" fmla="val 44644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FIRST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C32017-7B64-0E49-87F9-C78D70E44A7F}"/>
              </a:ext>
            </a:extLst>
          </p:cNvPr>
          <p:cNvSpPr txBox="1"/>
          <p:nvPr/>
        </p:nvSpPr>
        <p:spPr>
          <a:xfrm>
            <a:off x="2054944" y="6297585"/>
            <a:ext cx="594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Tasks</a:t>
            </a:r>
          </a:p>
        </p:txBody>
      </p:sp>
      <p:pic>
        <p:nvPicPr>
          <p:cNvPr id="16" name="Picture 17">
            <a:extLst>
              <a:ext uri="{FF2B5EF4-FFF2-40B4-BE49-F238E27FC236}">
                <a16:creationId xmlns:a16="http://schemas.microsoft.com/office/drawing/2014/main" id="{EF115258-428E-2C40-BD60-00874EBC9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774" y="5388802"/>
            <a:ext cx="1053361" cy="126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A3156AF-1522-CC4E-BB82-1BDA2B57E62A}"/>
              </a:ext>
            </a:extLst>
          </p:cNvPr>
          <p:cNvSpPr/>
          <p:nvPr/>
        </p:nvSpPr>
        <p:spPr>
          <a:xfrm>
            <a:off x="6828692" y="6178453"/>
            <a:ext cx="1546187" cy="416827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mic Sans MS" panose="030F0902030302020204" pitchFamily="66" charset="0"/>
              </a:rPr>
              <a:t>2 Minutes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C83BE-4F3C-F745-A8C8-77999A6E61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190" y="1517945"/>
            <a:ext cx="6489882" cy="4263119"/>
          </a:xfrm>
          <a:prstGeom prst="rect">
            <a:avLst/>
          </a:prstGeom>
        </p:spPr>
      </p:pic>
      <p:pic>
        <p:nvPicPr>
          <p:cNvPr id="11" name="Picture 18" descr="C:\Users\Optic Group111\Desktop\Task.png">
            <a:extLst>
              <a:ext uri="{FF2B5EF4-FFF2-40B4-BE49-F238E27FC236}">
                <a16:creationId xmlns:a16="http://schemas.microsoft.com/office/drawing/2014/main" id="{97CB6A05-6CEE-A345-823D-07B5857B4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0789" y="5721872"/>
            <a:ext cx="920595" cy="92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B0E5FCC-4CED-744D-A136-E121EAB28FBB}"/>
              </a:ext>
            </a:extLst>
          </p:cNvPr>
          <p:cNvSpPr/>
          <p:nvPr/>
        </p:nvSpPr>
        <p:spPr>
          <a:xfrm>
            <a:off x="3127351" y="5761627"/>
            <a:ext cx="3701341" cy="833653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D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Using the grid above come up with three questions about the image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408B12-FEBA-264D-89D0-A1CACB1C9C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13" y="446832"/>
            <a:ext cx="1235879" cy="59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D6F6203-FB1D-1848-BCC4-B05E0D15FED5}"/>
              </a:ext>
            </a:extLst>
          </p:cNvPr>
          <p:cNvSpPr txBox="1">
            <a:spLocks/>
          </p:cNvSpPr>
          <p:nvPr/>
        </p:nvSpPr>
        <p:spPr>
          <a:xfrm>
            <a:off x="213684" y="135436"/>
            <a:ext cx="8743796" cy="50905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tx1"/>
                </a:solidFill>
                <a:latin typeface="Comic Sans MS"/>
                <a:cs typeface="Comic Sans MS"/>
              </a:rPr>
              <a:t>Safer Internet Day THEME 2020: Together for a better internet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8B625E-7559-F542-A844-491CD7BAC4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83" y="171061"/>
            <a:ext cx="925001" cy="4435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A01355-B7B8-9C49-B6FE-AAC0B0D4CC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5315" y="171061"/>
            <a:ext cx="925001" cy="44358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3684" y="725029"/>
            <a:ext cx="8714260" cy="584776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prstClr val="black"/>
                </a:solidFill>
                <a:latin typeface="Comic Sans MS"/>
                <a:cs typeface="Comic Sans MS"/>
              </a:rPr>
              <a:t>History of Safer Internet Day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95E637-C634-5B4C-B249-8115434BEB8F}"/>
              </a:ext>
            </a:extLst>
          </p:cNvPr>
          <p:cNvSpPr/>
          <p:nvPr/>
        </p:nvSpPr>
        <p:spPr>
          <a:xfrm>
            <a:off x="213684" y="1378606"/>
            <a:ext cx="87156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/>
            <a:r>
              <a:rPr lang="en-GB" sz="2800" dirty="0">
                <a:solidFill>
                  <a:srgbClr val="4D4D4D"/>
                </a:solidFill>
                <a:latin typeface="Helvetica Neue" panose="02000503000000020004" pitchFamily="2" charset="0"/>
              </a:rPr>
              <a:t>2019</a:t>
            </a:r>
            <a:r>
              <a:rPr lang="en-GB" dirty="0">
                <a:solidFill>
                  <a:srgbClr val="4D4D4D"/>
                </a:solidFill>
                <a:latin typeface="Helvetica Neue" panose="02000503000000020004" pitchFamily="2" charset="0"/>
              </a:rPr>
              <a:t> </a:t>
            </a:r>
          </a:p>
          <a:p>
            <a:pPr algn="ctr"/>
            <a:r>
              <a:rPr lang="en-GB" sz="2800" dirty="0">
                <a:solidFill>
                  <a:srgbClr val="4D4D4D"/>
                </a:solidFill>
                <a:latin typeface="Helvetica Neue" panose="02000503000000020004" pitchFamily="2" charset="0"/>
              </a:rPr>
              <a:t>Global Theme: </a:t>
            </a:r>
            <a:r>
              <a:rPr lang="en-GB" sz="2800" dirty="0">
                <a:solidFill>
                  <a:srgbClr val="FF0000"/>
                </a:solidFill>
                <a:latin typeface="Helvetica Neue" panose="02000503000000020004" pitchFamily="2" charset="0"/>
              </a:rPr>
              <a:t>Together for a better Internet.</a:t>
            </a:r>
            <a:endParaRPr lang="en-GB" sz="2800" b="0" i="0" u="none" strike="noStrike" dirty="0">
              <a:solidFill>
                <a:srgbClr val="FF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F9040B-0E8F-B744-931F-FBEA2D53A13F}"/>
              </a:ext>
            </a:extLst>
          </p:cNvPr>
          <p:cNvSpPr/>
          <p:nvPr/>
        </p:nvSpPr>
        <p:spPr>
          <a:xfrm>
            <a:off x="213684" y="2397881"/>
            <a:ext cx="87156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/>
            <a:r>
              <a:rPr lang="en-GB" sz="2800" dirty="0">
                <a:solidFill>
                  <a:srgbClr val="4D4D4D"/>
                </a:solidFill>
                <a:latin typeface="Helvetica Neue" panose="02000503000000020004" pitchFamily="2" charset="0"/>
              </a:rPr>
              <a:t>2018</a:t>
            </a:r>
            <a:endParaRPr lang="en-GB" dirty="0">
              <a:solidFill>
                <a:srgbClr val="4D4D4D"/>
              </a:solidFill>
              <a:latin typeface="Helvetica Neue" panose="02000503000000020004" pitchFamily="2" charset="0"/>
            </a:endParaRPr>
          </a:p>
          <a:p>
            <a:pPr algn="ctr"/>
            <a:r>
              <a:rPr lang="en-GB" sz="2800" dirty="0">
                <a:solidFill>
                  <a:srgbClr val="4D4D4D"/>
                </a:solidFill>
                <a:latin typeface="Helvetica Neue" panose="02000503000000020004" pitchFamily="2" charset="0"/>
              </a:rPr>
              <a:t>Global Theme: </a:t>
            </a:r>
            <a:r>
              <a:rPr lang="en-GB" sz="2800" dirty="0">
                <a:solidFill>
                  <a:srgbClr val="FF0000"/>
                </a:solidFill>
                <a:latin typeface="Helvetica Neue" panose="02000503000000020004" pitchFamily="2" charset="0"/>
              </a:rPr>
              <a:t>Create, Connect and Share Respect: A better Internet starts with you”.</a:t>
            </a:r>
            <a:endParaRPr lang="en-GB" sz="2800" b="0" i="0" u="none" strike="noStrike" dirty="0">
              <a:solidFill>
                <a:srgbClr val="FF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B98C57-64FC-D046-8F12-3F0E9107F506}"/>
              </a:ext>
            </a:extLst>
          </p:cNvPr>
          <p:cNvSpPr/>
          <p:nvPr/>
        </p:nvSpPr>
        <p:spPr>
          <a:xfrm>
            <a:off x="213684" y="3854422"/>
            <a:ext cx="87156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/>
            <a:r>
              <a:rPr lang="en-GB" sz="2800" dirty="0">
                <a:solidFill>
                  <a:srgbClr val="4D4D4D"/>
                </a:solidFill>
                <a:latin typeface="Helvetica Neue" panose="02000503000000020004" pitchFamily="2" charset="0"/>
              </a:rPr>
              <a:t>2017</a:t>
            </a:r>
            <a:endParaRPr lang="en-GB" dirty="0">
              <a:solidFill>
                <a:srgbClr val="4D4D4D"/>
              </a:solidFill>
              <a:latin typeface="Helvetica Neue" panose="02000503000000020004" pitchFamily="2" charset="0"/>
            </a:endParaRPr>
          </a:p>
          <a:p>
            <a:pPr algn="ctr"/>
            <a:r>
              <a:rPr lang="en-GB" sz="2800" dirty="0">
                <a:solidFill>
                  <a:srgbClr val="4D4D4D"/>
                </a:solidFill>
                <a:latin typeface="Helvetica Neue" panose="02000503000000020004" pitchFamily="2" charset="0"/>
              </a:rPr>
              <a:t>Global Theme: </a:t>
            </a:r>
            <a:r>
              <a:rPr lang="en-GB" sz="2800" dirty="0">
                <a:solidFill>
                  <a:srgbClr val="FF0000"/>
                </a:solidFill>
                <a:latin typeface="Helvetica Neue" panose="02000503000000020004" pitchFamily="2" charset="0"/>
              </a:rPr>
              <a:t>Be the change: Unite for a better Internet</a:t>
            </a:r>
            <a:endParaRPr lang="en-GB" sz="2800" b="0" i="0" u="none" strike="noStrike" dirty="0">
              <a:solidFill>
                <a:srgbClr val="FF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513E4F-6405-5B47-8B5B-C5FA8ED3D273}"/>
              </a:ext>
            </a:extLst>
          </p:cNvPr>
          <p:cNvSpPr/>
          <p:nvPr/>
        </p:nvSpPr>
        <p:spPr>
          <a:xfrm>
            <a:off x="237131" y="5489914"/>
            <a:ext cx="3623670" cy="738664"/>
          </a:xfrm>
          <a:prstGeom prst="rect">
            <a:avLst/>
          </a:prstGeom>
          <a:gradFill flip="none" rotWithShape="1">
            <a:gsLst>
              <a:gs pos="16000">
                <a:schemeClr val="bg1"/>
              </a:gs>
              <a:gs pos="99000">
                <a:srgbClr val="92D050"/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i="1" dirty="0">
                <a:cs typeface="Calibri"/>
              </a:rPr>
              <a:t>The UK safer Internet Centre which coordinates Safer Internet Day each year was set up in 2011 with the help of the European Commission.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125E49-A38F-3D48-86B3-DE58E1627FC3}"/>
              </a:ext>
            </a:extLst>
          </p:cNvPr>
          <p:cNvSpPr/>
          <p:nvPr/>
        </p:nvSpPr>
        <p:spPr>
          <a:xfrm>
            <a:off x="237130" y="5124157"/>
            <a:ext cx="3623672" cy="391885"/>
          </a:xfrm>
          <a:prstGeom prst="rect">
            <a:avLst/>
          </a:prstGeom>
          <a:solidFill>
            <a:srgbClr val="C1EBBA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Did you know?</a:t>
            </a:r>
            <a:endParaRPr lang="en-US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391C79-0390-8149-A271-72CF72236DD0}"/>
              </a:ext>
            </a:extLst>
          </p:cNvPr>
          <p:cNvSpPr txBox="1"/>
          <p:nvPr/>
        </p:nvSpPr>
        <p:spPr>
          <a:xfrm>
            <a:off x="3962399" y="4908969"/>
            <a:ext cx="4967918" cy="1754326"/>
          </a:xfrm>
          <a:prstGeom prst="rect">
            <a:avLst/>
          </a:prstGeom>
          <a:solidFill>
            <a:srgbClr val="CCFFCC"/>
          </a:solidFill>
          <a:ln w="28575">
            <a:solidFill>
              <a:srgbClr val="00B6F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prstClr val="black"/>
                </a:solidFill>
              </a:rPr>
              <a:t>What do you notice is common amongst all the chosen themes?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3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784ADE-EE1E-8B4B-97C5-57C09C0DFE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38" y="1736698"/>
            <a:ext cx="2390263" cy="252992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84EBACB-B9E9-9446-96B6-4E37B86E8BEE}"/>
              </a:ext>
            </a:extLst>
          </p:cNvPr>
          <p:cNvSpPr/>
          <p:nvPr/>
        </p:nvSpPr>
        <p:spPr>
          <a:xfrm>
            <a:off x="187109" y="213709"/>
            <a:ext cx="8782601" cy="78641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GB" sz="3600" dirty="0">
                <a:ln w="10541" cmpd="sng">
                  <a:solidFill>
                    <a:schemeClr val="tx1"/>
                  </a:solidFill>
                  <a:prstDash val="solid"/>
                </a:ln>
                <a:latin typeface="Comic Sans MS" pitchFamily="66" charset="0"/>
              </a:rPr>
              <a:t>    WHAT DO YOU THINK?</a:t>
            </a:r>
          </a:p>
        </p:txBody>
      </p:sp>
      <p:pic>
        <p:nvPicPr>
          <p:cNvPr id="34" name="Picture 8">
            <a:extLst>
              <a:ext uri="{FF2B5EF4-FFF2-40B4-BE49-F238E27FC236}">
                <a16:creationId xmlns:a16="http://schemas.microsoft.com/office/drawing/2014/main" id="{2EB6AA15-3477-1940-9553-98CABBFE4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817" y="326086"/>
            <a:ext cx="1706268" cy="51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ular Callout 30">
            <a:extLst>
              <a:ext uri="{FF2B5EF4-FFF2-40B4-BE49-F238E27FC236}">
                <a16:creationId xmlns:a16="http://schemas.microsoft.com/office/drawing/2014/main" id="{0AD4DE89-FB9F-B643-8478-72462E339122}"/>
              </a:ext>
            </a:extLst>
          </p:cNvPr>
          <p:cNvSpPr/>
          <p:nvPr/>
        </p:nvSpPr>
        <p:spPr>
          <a:xfrm>
            <a:off x="2719106" y="1199306"/>
            <a:ext cx="3473884" cy="3267409"/>
          </a:xfrm>
          <a:prstGeom prst="wedgeRectCallout">
            <a:avLst>
              <a:gd name="adj1" fmla="val -92514"/>
              <a:gd name="adj2" fmla="val 31275"/>
            </a:avLst>
          </a:prstGeom>
          <a:gradFill flip="none" rotWithShape="1">
            <a:gsLst>
              <a:gs pos="0">
                <a:srgbClr val="4FD1FF">
                  <a:tint val="66000"/>
                  <a:satMod val="160000"/>
                </a:srgbClr>
              </a:gs>
              <a:gs pos="50000">
                <a:srgbClr val="4FD1FF">
                  <a:tint val="44500"/>
                  <a:satMod val="160000"/>
                </a:srgbClr>
              </a:gs>
              <a:gs pos="100000">
                <a:srgbClr val="4FD1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A7C67D3-6453-114E-A064-0B62CA963B42}"/>
              </a:ext>
            </a:extLst>
          </p:cNvPr>
          <p:cNvSpPr/>
          <p:nvPr/>
        </p:nvSpPr>
        <p:spPr>
          <a:xfrm>
            <a:off x="2821875" y="1714449"/>
            <a:ext cx="32882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212529"/>
                </a:solidFill>
                <a:latin typeface="+mj-lt"/>
              </a:rPr>
              <a:t>“The Internet can be a safe place for students”</a:t>
            </a:r>
            <a:endParaRPr lang="en-US" sz="3600" b="1" dirty="0">
              <a:latin typeface="+mj-lt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070AC3F8-917F-224E-88F9-7FDAD613C461}"/>
              </a:ext>
            </a:extLst>
          </p:cNvPr>
          <p:cNvSpPr/>
          <p:nvPr/>
        </p:nvSpPr>
        <p:spPr>
          <a:xfrm>
            <a:off x="6424895" y="1089907"/>
            <a:ext cx="2475822" cy="35189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D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Talking points</a:t>
            </a:r>
          </a:p>
          <a:p>
            <a:r>
              <a:rPr lang="en-US" sz="1400" dirty="0">
                <a:solidFill>
                  <a:schemeClr val="tx1"/>
                </a:solidFill>
              </a:rPr>
              <a:t>I think that …</a:t>
            </a:r>
          </a:p>
          <a:p>
            <a:r>
              <a:rPr lang="en-US" sz="1400" dirty="0">
                <a:solidFill>
                  <a:schemeClr val="tx1"/>
                </a:solidFill>
              </a:rPr>
              <a:t>I don’t think… is right because…</a:t>
            </a:r>
          </a:p>
          <a:p>
            <a:r>
              <a:rPr lang="en-US" sz="1400" dirty="0">
                <a:solidFill>
                  <a:schemeClr val="tx1"/>
                </a:solidFill>
              </a:rPr>
              <a:t>My opinion is…</a:t>
            </a:r>
          </a:p>
          <a:p>
            <a:r>
              <a:rPr lang="en-US" sz="1400" dirty="0">
                <a:solidFill>
                  <a:schemeClr val="tx1"/>
                </a:solidFill>
              </a:rPr>
              <a:t>I would argue the same because…</a:t>
            </a:r>
          </a:p>
          <a:p>
            <a:r>
              <a:rPr lang="en-US" sz="1400" dirty="0">
                <a:solidFill>
                  <a:schemeClr val="tx1"/>
                </a:solidFill>
              </a:rPr>
              <a:t>I disagree with… because…</a:t>
            </a:r>
          </a:p>
          <a:p>
            <a:r>
              <a:rPr lang="en-US" sz="1400" dirty="0">
                <a:solidFill>
                  <a:schemeClr val="tx1"/>
                </a:solidFill>
              </a:rPr>
              <a:t>Building on what ….</a:t>
            </a:r>
          </a:p>
          <a:p>
            <a:r>
              <a:rPr lang="en-US" sz="1400" dirty="0">
                <a:solidFill>
                  <a:schemeClr val="tx1"/>
                </a:solidFill>
              </a:rPr>
              <a:t>An alternate way of looking at this is…</a:t>
            </a:r>
          </a:p>
          <a:p>
            <a:r>
              <a:rPr lang="en-US" sz="1400" dirty="0">
                <a:solidFill>
                  <a:schemeClr val="tx1"/>
                </a:solidFill>
              </a:rPr>
              <a:t>I sort of agree, however….</a:t>
            </a:r>
          </a:p>
          <a:p>
            <a:r>
              <a:rPr lang="en-US" sz="1400" dirty="0">
                <a:solidFill>
                  <a:schemeClr val="tx1"/>
                </a:solidFill>
              </a:rPr>
              <a:t>In my view…</a:t>
            </a:r>
          </a:p>
          <a:p>
            <a:r>
              <a:rPr lang="en-US" sz="1400" dirty="0">
                <a:solidFill>
                  <a:schemeClr val="tx1"/>
                </a:solidFill>
              </a:rPr>
              <a:t>I would challenge what… said because …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0656D71-E6B3-EA46-9C61-1D67DB0CB9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750" y="226594"/>
            <a:ext cx="761654" cy="76165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01FF45E-F4AA-5449-B8FA-B4D931D86282}"/>
              </a:ext>
            </a:extLst>
          </p:cNvPr>
          <p:cNvSpPr/>
          <p:nvPr/>
        </p:nvSpPr>
        <p:spPr>
          <a:xfrm>
            <a:off x="203615" y="4817353"/>
            <a:ext cx="8751275" cy="183941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en-GB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7F0757"/>
              </a:solidFill>
            </a:endParaRPr>
          </a:p>
        </p:txBody>
      </p:sp>
      <p:pic>
        <p:nvPicPr>
          <p:cNvPr id="41" name="Graphic 2" descr="Add">
            <a:extLst>
              <a:ext uri="{FF2B5EF4-FFF2-40B4-BE49-F238E27FC236}">
                <a16:creationId xmlns:a16="http://schemas.microsoft.com/office/drawing/2014/main" id="{671DCCFC-3543-0347-B276-990EDF1589F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41804" y="5074369"/>
            <a:ext cx="844414" cy="84441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435C4FC-4FE3-6B48-8667-2AC4DBC21CD0}"/>
              </a:ext>
            </a:extLst>
          </p:cNvPr>
          <p:cNvSpPr txBox="1"/>
          <p:nvPr/>
        </p:nvSpPr>
        <p:spPr>
          <a:xfrm>
            <a:off x="6102642" y="4817353"/>
            <a:ext cx="540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CD9941-EC76-3D46-B51E-E6155F819CB1}"/>
              </a:ext>
            </a:extLst>
          </p:cNvPr>
          <p:cNvSpPr txBox="1"/>
          <p:nvPr/>
        </p:nvSpPr>
        <p:spPr>
          <a:xfrm>
            <a:off x="2089649" y="6005761"/>
            <a:ext cx="15484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Disagree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D4B4491-913C-2343-A946-EC5653A81EB0}"/>
              </a:ext>
            </a:extLst>
          </p:cNvPr>
          <p:cNvSpPr txBox="1"/>
          <p:nvPr/>
        </p:nvSpPr>
        <p:spPr>
          <a:xfrm>
            <a:off x="3889799" y="6080432"/>
            <a:ext cx="15484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Develop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3959A41-5F56-A14B-9E79-9B6F68B0D2BB}"/>
              </a:ext>
            </a:extLst>
          </p:cNvPr>
          <p:cNvSpPr txBox="1"/>
          <p:nvPr/>
        </p:nvSpPr>
        <p:spPr>
          <a:xfrm>
            <a:off x="5598593" y="6046944"/>
            <a:ext cx="15484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Challenge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3818C5-EA27-4F4A-A60E-BFE1E6F8BEF5}"/>
              </a:ext>
            </a:extLst>
          </p:cNvPr>
          <p:cNvSpPr txBox="1"/>
          <p:nvPr/>
        </p:nvSpPr>
        <p:spPr>
          <a:xfrm>
            <a:off x="7041013" y="5976791"/>
            <a:ext cx="1828800" cy="574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60"/>
              </a:lnSpc>
            </a:pPr>
            <a:r>
              <a:rPr lang="en-GB" sz="2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Alternative</a:t>
            </a:r>
          </a:p>
          <a:p>
            <a:pPr algn="ctr">
              <a:lnSpc>
                <a:spcPts val="1760"/>
              </a:lnSpc>
            </a:pPr>
            <a:r>
              <a:rPr lang="en-GB" sz="2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Idea/option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A13C1D9-D265-B34D-9B50-1C28ED6F9286}"/>
              </a:ext>
            </a:extLst>
          </p:cNvPr>
          <p:cNvGrpSpPr/>
          <p:nvPr/>
        </p:nvGrpSpPr>
        <p:grpSpPr>
          <a:xfrm>
            <a:off x="439153" y="5008793"/>
            <a:ext cx="1440000" cy="1440000"/>
            <a:chOff x="-1925593" y="1809416"/>
            <a:chExt cx="1440000" cy="1440000"/>
          </a:xfrm>
        </p:grpSpPr>
        <p:pic>
          <p:nvPicPr>
            <p:cNvPr id="48" name="Picture 21" descr="C:\Users\Optic Group111\Desktop\Agree.png">
              <a:extLst>
                <a:ext uri="{FF2B5EF4-FFF2-40B4-BE49-F238E27FC236}">
                  <a16:creationId xmlns:a16="http://schemas.microsoft.com/office/drawing/2014/main" id="{B0EE2197-73DF-3542-A07F-AFFF40B90E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5593" y="1809416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48F8153-36DD-E44C-9547-B771FD27DA02}"/>
                </a:ext>
              </a:extLst>
            </p:cNvPr>
            <p:cNvSpPr txBox="1"/>
            <p:nvPr/>
          </p:nvSpPr>
          <p:spPr>
            <a:xfrm>
              <a:off x="-1924486" y="1833225"/>
              <a:ext cx="83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AGREE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5221AD3-78E8-8F44-AB56-04DB9DEBA7B7}"/>
              </a:ext>
            </a:extLst>
          </p:cNvPr>
          <p:cNvGrpSpPr/>
          <p:nvPr/>
        </p:nvGrpSpPr>
        <p:grpSpPr>
          <a:xfrm>
            <a:off x="2149884" y="5008793"/>
            <a:ext cx="1517926" cy="1516873"/>
            <a:chOff x="-1929104" y="184750"/>
            <a:chExt cx="1517926" cy="1516873"/>
          </a:xfrm>
        </p:grpSpPr>
        <p:pic>
          <p:nvPicPr>
            <p:cNvPr id="51" name="Picture 2" descr="C:\Users\Optic Group111\Desktop\Disagree.png">
              <a:extLst>
                <a:ext uri="{FF2B5EF4-FFF2-40B4-BE49-F238E27FC236}">
                  <a16:creationId xmlns:a16="http://schemas.microsoft.com/office/drawing/2014/main" id="{BCBB60DE-237A-9740-AA81-CFEBE29699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8720" y="184750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825ED45-B3A2-7E42-9367-91F57509679C}"/>
                </a:ext>
              </a:extLst>
            </p:cNvPr>
            <p:cNvSpPr txBox="1"/>
            <p:nvPr/>
          </p:nvSpPr>
          <p:spPr>
            <a:xfrm>
              <a:off x="-1929104" y="1332291"/>
              <a:ext cx="15179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DISAGREE</a:t>
              </a:r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B075C719-2B28-1142-A0EE-5ABF119674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2784" y="4990267"/>
            <a:ext cx="1655787" cy="155941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6181E2C-6270-4A4B-B7B4-44D877F07D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45921" y="4990267"/>
            <a:ext cx="1655787" cy="155941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9C4DE28-CB3C-9C49-B565-C8E70625C4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0522" y="4967290"/>
            <a:ext cx="1655787" cy="155941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BBF814F-9595-7A4B-9B46-B4D2BA8CE1E6}"/>
              </a:ext>
            </a:extLst>
          </p:cNvPr>
          <p:cNvSpPr txBox="1"/>
          <p:nvPr/>
        </p:nvSpPr>
        <p:spPr>
          <a:xfrm>
            <a:off x="4248091" y="5294406"/>
            <a:ext cx="113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DEVELOP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44F9D28-D394-634A-ADE7-9055FBCABD9E}"/>
              </a:ext>
            </a:extLst>
          </p:cNvPr>
          <p:cNvSpPr txBox="1"/>
          <p:nvPr/>
        </p:nvSpPr>
        <p:spPr>
          <a:xfrm>
            <a:off x="5576677" y="6094239"/>
            <a:ext cx="13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CHALLENGE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D97592C-35E2-B945-8FB9-92FFF7BABC8C}"/>
              </a:ext>
            </a:extLst>
          </p:cNvPr>
          <p:cNvSpPr txBox="1"/>
          <p:nvPr/>
        </p:nvSpPr>
        <p:spPr>
          <a:xfrm>
            <a:off x="7298649" y="4995539"/>
            <a:ext cx="13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ALTERNATE IDEA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D1EAD620-26A2-494A-906E-49FA0F3D88A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919" y="5406873"/>
            <a:ext cx="1124248" cy="99442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89A38AF-B324-AD4C-A61D-79CC722C4AC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075" y="5179187"/>
            <a:ext cx="907386" cy="90221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C8878BF-6AE2-CA4C-A525-4809BAD8D9C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040" y="5162405"/>
            <a:ext cx="1059791" cy="12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5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DD63E5-267A-4E44-B067-15DBDAD78A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8724" y="4431323"/>
            <a:ext cx="2373924" cy="2140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7A1C96-B8A7-994F-996E-FCB90F627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" y="241299"/>
            <a:ext cx="3980100" cy="2534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6F6B77-B092-5643-B151-F3165AF4F3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352" y="3429000"/>
            <a:ext cx="3798279" cy="3142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11625A-E5FF-014F-942F-68FEF010C1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785" y="276468"/>
            <a:ext cx="3779715" cy="24650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3C4D4B-A9EB-824C-A3CF-851C7EEDCFE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631" y="4325819"/>
            <a:ext cx="2263302" cy="2263302"/>
          </a:xfrm>
          <a:prstGeom prst="rect">
            <a:avLst/>
          </a:prstGeom>
        </p:spPr>
      </p:pic>
      <p:sp>
        <p:nvSpPr>
          <p:cNvPr id="13" name="Rectangle: Rounded Corners 20">
            <a:extLst>
              <a:ext uri="{FF2B5EF4-FFF2-40B4-BE49-F238E27FC236}">
                <a16:creationId xmlns:a16="http://schemas.microsoft.com/office/drawing/2014/main" id="{B6FAD8DC-8506-CF47-9C1D-73C732FA92AC}"/>
              </a:ext>
            </a:extLst>
          </p:cNvPr>
          <p:cNvSpPr/>
          <p:nvPr/>
        </p:nvSpPr>
        <p:spPr>
          <a:xfrm>
            <a:off x="4297600" y="2927842"/>
            <a:ext cx="4090666" cy="949569"/>
          </a:xfrm>
          <a:prstGeom prst="roundRect">
            <a:avLst>
              <a:gd name="adj" fmla="val 14282"/>
            </a:avLst>
          </a:prstGeom>
          <a:solidFill>
            <a:srgbClr val="FFFF00"/>
          </a:solidFill>
          <a:ln w="38100">
            <a:solidFill>
              <a:srgbClr val="FD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What is a gut feeling?</a:t>
            </a:r>
          </a:p>
          <a:p>
            <a:r>
              <a:rPr lang="en-US" dirty="0">
                <a:solidFill>
                  <a:schemeClr val="tx1"/>
                </a:solidFill>
              </a:rPr>
              <a:t>Have you ever had this feeling?</a:t>
            </a:r>
          </a:p>
        </p:txBody>
      </p:sp>
    </p:spTree>
    <p:extLst>
      <p:ext uri="{BB962C8B-B14F-4D97-AF65-F5344CB8AC3E}">
        <p14:creationId xmlns:p14="http://schemas.microsoft.com/office/powerpoint/2010/main" val="234745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1E515F-F473-B74F-A02F-B6EF5F6708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9978" y="186633"/>
            <a:ext cx="2162908" cy="24442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C89C00-4D7E-F24F-8B98-DE1C8230A4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312" y="2455313"/>
            <a:ext cx="8772574" cy="1925883"/>
          </a:xfrm>
          <a:prstGeom prst="rect">
            <a:avLst/>
          </a:prstGeom>
        </p:spPr>
      </p:pic>
      <p:sp>
        <p:nvSpPr>
          <p:cNvPr id="13" name="Rectangle: Rounded Corners 20">
            <a:extLst>
              <a:ext uri="{FF2B5EF4-FFF2-40B4-BE49-F238E27FC236}">
                <a16:creationId xmlns:a16="http://schemas.microsoft.com/office/drawing/2014/main" id="{B6FAD8DC-8506-CF47-9C1D-73C732FA92AC}"/>
              </a:ext>
            </a:extLst>
          </p:cNvPr>
          <p:cNvSpPr/>
          <p:nvPr/>
        </p:nvSpPr>
        <p:spPr>
          <a:xfrm>
            <a:off x="275933" y="239387"/>
            <a:ext cx="6341400" cy="709735"/>
          </a:xfrm>
          <a:prstGeom prst="roundRect">
            <a:avLst>
              <a:gd name="adj" fmla="val 14282"/>
            </a:avLst>
          </a:prstGeom>
          <a:solidFill>
            <a:srgbClr val="FFFF00"/>
          </a:solidFill>
          <a:ln w="38100">
            <a:solidFill>
              <a:srgbClr val="FD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What is a gut feeling?</a:t>
            </a:r>
          </a:p>
        </p:txBody>
      </p:sp>
      <p:sp>
        <p:nvSpPr>
          <p:cNvPr id="15" name="Rectangle: Rounded Corners 20">
            <a:extLst>
              <a:ext uri="{FF2B5EF4-FFF2-40B4-BE49-F238E27FC236}">
                <a16:creationId xmlns:a16="http://schemas.microsoft.com/office/drawing/2014/main" id="{C81F6A7F-646B-1741-8BEC-5FE870B108E8}"/>
              </a:ext>
            </a:extLst>
          </p:cNvPr>
          <p:cNvSpPr/>
          <p:nvPr/>
        </p:nvSpPr>
        <p:spPr>
          <a:xfrm>
            <a:off x="275934" y="1019908"/>
            <a:ext cx="6341400" cy="1589565"/>
          </a:xfrm>
          <a:prstGeom prst="roundRect">
            <a:avLst>
              <a:gd name="adj" fmla="val 1428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Your gut feeling could also be seen as your intuition about a situation. 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It is the feeling you get about whether something is right or wrong and it may be warning you of risks or dangers about to happen.</a:t>
            </a:r>
          </a:p>
        </p:txBody>
      </p:sp>
      <p:sp>
        <p:nvSpPr>
          <p:cNvPr id="11" name="Rectangle: Rounded Corners 20">
            <a:extLst>
              <a:ext uri="{FF2B5EF4-FFF2-40B4-BE49-F238E27FC236}">
                <a16:creationId xmlns:a16="http://schemas.microsoft.com/office/drawing/2014/main" id="{3E5D0EA0-E199-284C-9F87-9B9A6FE77243}"/>
              </a:ext>
            </a:extLst>
          </p:cNvPr>
          <p:cNvSpPr/>
          <p:nvPr/>
        </p:nvSpPr>
        <p:spPr>
          <a:xfrm>
            <a:off x="3825628" y="5524233"/>
            <a:ext cx="5054504" cy="1066800"/>
          </a:xfrm>
          <a:prstGeom prst="roundRect">
            <a:avLst>
              <a:gd name="adj" fmla="val 14282"/>
            </a:avLst>
          </a:prstGeom>
          <a:solidFill>
            <a:srgbClr val="C1EBBA"/>
          </a:solidFill>
          <a:ln w="38100">
            <a:solidFill>
              <a:srgbClr val="FD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What online situations might give you a “gut feeling” that tells you that you may be at risk? </a:t>
            </a:r>
          </a:p>
        </p:txBody>
      </p:sp>
      <p:sp>
        <p:nvSpPr>
          <p:cNvPr id="14" name="Rectangle: Diagonal Corners Rounded 22">
            <a:extLst>
              <a:ext uri="{FF2B5EF4-FFF2-40B4-BE49-F238E27FC236}">
                <a16:creationId xmlns:a16="http://schemas.microsoft.com/office/drawing/2014/main" id="{EDCDCB61-16BC-BB49-833D-79E87975CCF6}"/>
              </a:ext>
            </a:extLst>
          </p:cNvPr>
          <p:cNvSpPr/>
          <p:nvPr/>
        </p:nvSpPr>
        <p:spPr>
          <a:xfrm>
            <a:off x="3798866" y="5292321"/>
            <a:ext cx="1510389" cy="387587"/>
          </a:xfrm>
          <a:prstGeom prst="round2DiagRect">
            <a:avLst>
              <a:gd name="adj1" fmla="val 50000"/>
              <a:gd name="adj2" fmla="val 36088"/>
            </a:avLst>
          </a:prstGeom>
          <a:solidFill>
            <a:srgbClr val="FFF200"/>
          </a:solidFill>
          <a:ln w="28575">
            <a:solidFill>
              <a:srgbClr val="0E2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Task</a:t>
            </a:r>
            <a:endParaRPr lang="en-US" sz="20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F417BE-5EC4-9941-B863-43445D318C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33" y="4325816"/>
            <a:ext cx="3388478" cy="225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0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02372" y="4631256"/>
            <a:ext cx="1675934" cy="1117600"/>
          </a:xfrm>
          <a:prstGeom prst="rect">
            <a:avLst/>
          </a:prstGeom>
          <a:solidFill>
            <a:srgbClr val="FD8C7A"/>
          </a:soli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1400" b="1" dirty="0"/>
              <a:t>How do I feel about this? What don</a:t>
            </a:r>
            <a:r>
              <a:rPr lang="mr-IN" sz="1400" b="1" dirty="0"/>
              <a:t>’</a:t>
            </a:r>
            <a:r>
              <a:rPr lang="en-GB" sz="1400" b="1" dirty="0"/>
              <a:t>t </a:t>
            </a:r>
            <a:r>
              <a:rPr lang="en-US" sz="1400" b="1" dirty="0"/>
              <a:t>I</a:t>
            </a:r>
            <a:r>
              <a:rPr lang="en-GB" sz="1400" b="1" dirty="0"/>
              <a:t> like about this? What do I like about this?</a:t>
            </a:r>
            <a:endParaRPr lang="en-GB" sz="1100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79867" y="4652424"/>
            <a:ext cx="1675934" cy="1117600"/>
          </a:xfrm>
          <a:prstGeom prst="rect">
            <a:avLst/>
          </a:prstGeom>
          <a:solidFill>
            <a:schemeClr val="bg1"/>
          </a:soli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1400" b="1" dirty="0"/>
              <a:t>What facts do I know? What else do </a:t>
            </a:r>
            <a:r>
              <a:rPr lang="en-US" sz="1400" b="1" dirty="0"/>
              <a:t>I</a:t>
            </a:r>
            <a:r>
              <a:rPr lang="en-GB" sz="1400" b="1" dirty="0"/>
              <a:t> need to know? What do I want to know?</a:t>
            </a:r>
            <a:endParaRPr lang="en-GB" sz="1100" b="1" dirty="0"/>
          </a:p>
        </p:txBody>
      </p:sp>
      <p:sp>
        <p:nvSpPr>
          <p:cNvPr id="12" name="Rectangle 11"/>
          <p:cNvSpPr/>
          <p:nvPr/>
        </p:nvSpPr>
        <p:spPr>
          <a:xfrm>
            <a:off x="3510924" y="274995"/>
            <a:ext cx="5334102" cy="49763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GB" sz="2800" dirty="0">
                <a:ln w="10541" cmpd="sng">
                  <a:solidFill>
                    <a:schemeClr val="tx1"/>
                  </a:solidFill>
                  <a:prstDash val="solid"/>
                </a:ln>
                <a:latin typeface="Comic Sans MS" pitchFamily="66" charset="0"/>
              </a:rPr>
              <a:t>Being Safe Online 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562768" y="3869245"/>
            <a:ext cx="1292662" cy="2705124"/>
          </a:xfrm>
          <a:prstGeom prst="rect">
            <a:avLst/>
          </a:prstGeom>
          <a:solidFill>
            <a:schemeClr val="tx1"/>
          </a:solidFill>
          <a:ln>
            <a:solidFill>
              <a:srgbClr val="6600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buFont typeface="Wingdings 2" pitchFamily="18" charset="2"/>
              <a:buNone/>
              <a:defRPr/>
            </a:pPr>
            <a:r>
              <a:rPr lang="en-GB" sz="3600" b="1" dirty="0">
                <a:ln>
                  <a:solidFill>
                    <a:srgbClr val="7F0757"/>
                  </a:solidFill>
                </a:ln>
                <a:solidFill>
                  <a:srgbClr val="FFFFFF"/>
                </a:solidFill>
                <a:latin typeface="+mj-lt"/>
              </a:rPr>
              <a:t>THINKING HATS</a:t>
            </a:r>
            <a:endParaRPr lang="en-US" sz="3200" dirty="0">
              <a:ln>
                <a:solidFill>
                  <a:srgbClr val="7F0757"/>
                </a:solidFill>
              </a:ln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5" name="Picture 14" descr="hats-304297_960_720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758"/>
          <a:stretch/>
        </p:blipFill>
        <p:spPr>
          <a:xfrm>
            <a:off x="448622" y="3772685"/>
            <a:ext cx="1035676" cy="801797"/>
          </a:xfrm>
          <a:prstGeom prst="rect">
            <a:avLst/>
          </a:prstGeom>
        </p:spPr>
      </p:pic>
      <p:pic>
        <p:nvPicPr>
          <p:cNvPr id="16" name="Picture 15" descr="hats-304297_960_720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4"/>
          <a:stretch/>
        </p:blipFill>
        <p:spPr>
          <a:xfrm>
            <a:off x="2165872" y="3730012"/>
            <a:ext cx="1178461" cy="922870"/>
          </a:xfrm>
          <a:prstGeom prst="rect">
            <a:avLst/>
          </a:prstGeom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79867" y="5885393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INFORMATION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102371" y="5885393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FEELINGS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921317" y="4620953"/>
            <a:ext cx="1675934" cy="1117600"/>
          </a:xfrm>
          <a:prstGeom prst="rect">
            <a:avLst/>
          </a:prstGeom>
          <a:solidFill>
            <a:srgbClr val="CCFFCC"/>
          </a:soli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1400" b="1" dirty="0"/>
              <a:t>Can something be done? New ideas?</a:t>
            </a:r>
          </a:p>
          <a:p>
            <a:pPr algn="l">
              <a:defRPr/>
            </a:pPr>
            <a:r>
              <a:rPr lang="en-GB" sz="1400" b="1" dirty="0"/>
              <a:t>What are the solutions/ suggestions?</a:t>
            </a:r>
            <a:endParaRPr lang="en-GB" sz="1100" b="1" dirty="0"/>
          </a:p>
        </p:txBody>
      </p:sp>
      <p:pic>
        <p:nvPicPr>
          <p:cNvPr id="22" name="Picture 21" descr="hats-304297_960_720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1499" y="3725093"/>
            <a:ext cx="1035676" cy="801797"/>
          </a:xfrm>
          <a:prstGeom prst="rect">
            <a:avLst/>
          </a:prstGeom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921316" y="5875090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CREATIVITY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7093576" y="1759344"/>
            <a:ext cx="1675934" cy="1117600"/>
          </a:xfrm>
          <a:prstGeom prst="rect">
            <a:avLst/>
          </a:prstGeom>
          <a:solidFill>
            <a:schemeClr val="tx1"/>
          </a:soli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800" b="1" dirty="0">
                <a:solidFill>
                  <a:schemeClr val="bg1"/>
                </a:solidFill>
              </a:rPr>
              <a:t>What is wrong? Is it safe? Can it be done?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26" name="Picture 25" descr="hats-304297_960_720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6933" y="836132"/>
            <a:ext cx="1035676" cy="801797"/>
          </a:xfrm>
          <a:prstGeom prst="rect">
            <a:avLst/>
          </a:prstGeom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093575" y="3013481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JUDGEMENT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5237175" y="1765273"/>
            <a:ext cx="1699062" cy="1117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800" b="1" dirty="0"/>
              <a:t>What thinking is needed? Next steps? Where are we now?</a:t>
            </a:r>
            <a:endParaRPr lang="en-GB" sz="1400" b="1" dirty="0"/>
          </a:p>
        </p:txBody>
      </p:sp>
      <p:pic>
        <p:nvPicPr>
          <p:cNvPr id="29" name="Picture 28" descr="hats-304297_960_720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8974" y="814966"/>
            <a:ext cx="1035676" cy="950308"/>
          </a:xfrm>
          <a:prstGeom prst="rect">
            <a:avLst/>
          </a:prstGeom>
        </p:spPr>
      </p:pic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260302" y="3019410"/>
            <a:ext cx="1675934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THINKING</a:t>
            </a:r>
          </a:p>
        </p:txBody>
      </p:sp>
      <p:pic>
        <p:nvPicPr>
          <p:cNvPr id="32" name="Picture 17">
            <a:extLst>
              <a:ext uri="{FF2B5EF4-FFF2-40B4-BE49-F238E27FC236}">
                <a16:creationId xmlns:a16="http://schemas.microsoft.com/office/drawing/2014/main" id="{AC223B1B-92D4-FF46-9EEC-5BFACB90E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3269" y="3903905"/>
            <a:ext cx="1541795" cy="185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2E14C24-5F46-0F4B-80B3-BBFEE4F1D48D}"/>
              </a:ext>
            </a:extLst>
          </p:cNvPr>
          <p:cNvSpPr/>
          <p:nvPr/>
        </p:nvSpPr>
        <p:spPr>
          <a:xfrm>
            <a:off x="5784754" y="5839673"/>
            <a:ext cx="1617315" cy="706756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2 Minutes</a:t>
            </a:r>
          </a:p>
        </p:txBody>
      </p:sp>
      <p:pic>
        <p:nvPicPr>
          <p:cNvPr id="34" name="Picture 13" descr="C:\Users\Optic Group111\Desktop\Play Video.png">
            <a:hlinkClick r:id="rId9"/>
            <a:extLst>
              <a:ext uri="{FF2B5EF4-FFF2-40B4-BE49-F238E27FC236}">
                <a16:creationId xmlns:a16="http://schemas.microsoft.com/office/drawing/2014/main" id="{C0C96661-CC6D-7946-905A-C68E2DA0B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65" y="255156"/>
            <a:ext cx="1822505" cy="182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F4AF0A5-BA00-D04C-8077-DC811F32D0F1}"/>
              </a:ext>
            </a:extLst>
          </p:cNvPr>
          <p:cNvSpPr txBox="1"/>
          <p:nvPr/>
        </p:nvSpPr>
        <p:spPr>
          <a:xfrm>
            <a:off x="432154" y="1729627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Play video</a:t>
            </a:r>
          </a:p>
        </p:txBody>
      </p:sp>
      <p:pic>
        <p:nvPicPr>
          <p:cNvPr id="36" name="Picture 9" descr="C:\Users\Optic Group111\Desktop\Thoughts.png">
            <a:extLst>
              <a:ext uri="{FF2B5EF4-FFF2-40B4-BE49-F238E27FC236}">
                <a16:creationId xmlns:a16="http://schemas.microsoft.com/office/drawing/2014/main" id="{41CCFD0E-CD91-9442-9390-9C2045BB7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1925" y="619539"/>
            <a:ext cx="1149664" cy="114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6DB58135-1C1A-5241-9009-7008C8A113A1}"/>
              </a:ext>
            </a:extLst>
          </p:cNvPr>
          <p:cNvSpPr/>
          <p:nvPr/>
        </p:nvSpPr>
        <p:spPr>
          <a:xfrm>
            <a:off x="1348455" y="2193031"/>
            <a:ext cx="3754507" cy="150171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D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en-US" b="1" dirty="0" err="1">
                <a:solidFill>
                  <a:srgbClr val="0000FF"/>
                </a:solidFill>
              </a:rPr>
              <a:t>Amaze.Org</a:t>
            </a:r>
            <a:r>
              <a:rPr lang="en-US" b="1" dirty="0">
                <a:solidFill>
                  <a:srgbClr val="0000FF"/>
                </a:solidFill>
              </a:rPr>
              <a:t> Video….</a:t>
            </a:r>
          </a:p>
          <a:p>
            <a:pPr algn="ctr">
              <a:buNone/>
              <a:defRPr/>
            </a:pPr>
            <a:endParaRPr lang="en-US" b="1" dirty="0">
              <a:solidFill>
                <a:srgbClr val="0000FF"/>
              </a:solidFill>
            </a:endParaRPr>
          </a:p>
          <a:p>
            <a:pPr algn="ctr">
              <a:buNone/>
              <a:defRPr/>
            </a:pPr>
            <a:r>
              <a:rPr lang="en-US" b="1" dirty="0">
                <a:solidFill>
                  <a:srgbClr val="0000FF"/>
                </a:solidFill>
              </a:rPr>
              <a:t>Task: </a:t>
            </a:r>
            <a:r>
              <a:rPr lang="en-US" dirty="0">
                <a:solidFill>
                  <a:srgbClr val="000000"/>
                </a:solidFill>
              </a:rPr>
              <a:t>Pick one or two </a:t>
            </a:r>
            <a:r>
              <a:rPr lang="en-US" dirty="0" err="1">
                <a:solidFill>
                  <a:srgbClr val="000000"/>
                </a:solidFill>
              </a:rPr>
              <a:t>colours</a:t>
            </a:r>
            <a:r>
              <a:rPr lang="en-US" dirty="0">
                <a:solidFill>
                  <a:srgbClr val="000000"/>
                </a:solidFill>
              </a:rPr>
              <a:t> and answer all the related questions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0" name="Picture 18" descr="C:\Users\Optic Group111\Desktop\Task.png">
            <a:extLst>
              <a:ext uri="{FF2B5EF4-FFF2-40B4-BE49-F238E27FC236}">
                <a16:creationId xmlns:a16="http://schemas.microsoft.com/office/drawing/2014/main" id="{3566E0B2-D7C6-A549-BE5C-592A0D93F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522" y="2390874"/>
            <a:ext cx="920595" cy="92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1">
            <a:extLst>
              <a:ext uri="{FF2B5EF4-FFF2-40B4-BE49-F238E27FC236}">
                <a16:creationId xmlns:a16="http://schemas.microsoft.com/office/drawing/2014/main" id="{4182C115-93DD-9A4E-9CA3-7189ED6B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0923" y="1091089"/>
            <a:ext cx="2482247" cy="104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66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2220</Words>
  <Application>Microsoft Macintosh PowerPoint</Application>
  <PresentationFormat>On-screen Show (4:3)</PresentationFormat>
  <Paragraphs>329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ArialMT</vt:lpstr>
      <vt:lpstr>Basic sans fc</vt:lpstr>
      <vt:lpstr>Calibri</vt:lpstr>
      <vt:lpstr>Chalkboard</vt:lpstr>
      <vt:lpstr>Comic Sans MS</vt:lpstr>
      <vt:lpstr>Georgia</vt:lpstr>
      <vt:lpstr>Helvetica Neue</vt:lpstr>
      <vt:lpstr>Ink Free</vt:lpstr>
      <vt:lpstr>Lato Heavy</vt:lpstr>
      <vt:lpstr>Segoe UI Semibold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“The Internet is causing more problems for young people than it is solving”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Voting and political participation</dc:title>
  <dc:creator>admin</dc:creator>
  <cp:lastModifiedBy>Joscelyn Comstive</cp:lastModifiedBy>
  <cp:revision>206</cp:revision>
  <dcterms:created xsi:type="dcterms:W3CDTF">2018-05-07T08:18:36Z</dcterms:created>
  <dcterms:modified xsi:type="dcterms:W3CDTF">2020-01-13T10:57:48Z</dcterms:modified>
</cp:coreProperties>
</file>