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86" r:id="rId3"/>
    <p:sldId id="288" r:id="rId4"/>
    <p:sldId id="287" r:id="rId5"/>
    <p:sldId id="289" r:id="rId6"/>
    <p:sldId id="290" r:id="rId7"/>
    <p:sldId id="291" r:id="rId8"/>
    <p:sldId id="281" r:id="rId9"/>
    <p:sldId id="279" r:id="rId10"/>
    <p:sldId id="278" r:id="rId11"/>
    <p:sldId id="277" r:id="rId12"/>
    <p:sldId id="280" r:id="rId13"/>
    <p:sldId id="282" r:id="rId14"/>
    <p:sldId id="283" r:id="rId15"/>
    <p:sldId id="284" r:id="rId16"/>
    <p:sldId id="273" r:id="rId17"/>
    <p:sldId id="274" r:id="rId18"/>
    <p:sldId id="275" r:id="rId19"/>
    <p:sldId id="269" r:id="rId20"/>
    <p:sldId id="292" r:id="rId21"/>
    <p:sldId id="27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art 1 - New Term, New Relationships" id="{40EA1B61-BDEF-444D-AC3F-603077F3817A}">
          <p14:sldIdLst>
            <p14:sldId id="267"/>
            <p14:sldId id="286"/>
            <p14:sldId id="288"/>
            <p14:sldId id="287"/>
            <p14:sldId id="289"/>
            <p14:sldId id="290"/>
            <p14:sldId id="291"/>
          </p14:sldIdLst>
        </p14:section>
        <p14:section name="Part 2 - Bullying and Banter" id="{923634C0-250A-D047-ABA1-DE0A1F00C7C3}">
          <p14:sldIdLst>
            <p14:sldId id="281"/>
            <p14:sldId id="279"/>
            <p14:sldId id="278"/>
            <p14:sldId id="277"/>
            <p14:sldId id="280"/>
            <p14:sldId id="282"/>
            <p14:sldId id="283"/>
            <p14:sldId id="284"/>
          </p14:sldIdLst>
        </p14:section>
        <p14:section name="About Tootoot (Tootoot schools only)" id="{71B7E0E6-57CE-394F-A3D0-D9D7154F37B0}">
          <p14:sldIdLst>
            <p14:sldId id="273"/>
            <p14:sldId id="274"/>
            <p14:sldId id="275"/>
          </p14:sldIdLst>
        </p14:section>
        <p14:section name="Wrap-up" id="{50520925-8387-674E-94C1-22D6A5603A07}">
          <p14:sldIdLst>
            <p14:sldId id="269"/>
            <p14:sldId id="292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81C4"/>
    <a:srgbClr val="FBB3CB"/>
    <a:srgbClr val="00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4"/>
    <p:restoredTop sz="94664"/>
  </p:normalViewPr>
  <p:slideViewPr>
    <p:cSldViewPr snapToGrid="0" snapToObjects="1">
      <p:cViewPr varScale="1">
        <p:scale>
          <a:sx n="114" d="100"/>
          <a:sy n="114" d="100"/>
        </p:scale>
        <p:origin x="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2ADAB-A702-9543-A541-6E45CCB3A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B72067-5C1D-694F-A31F-35449D20D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E8951-44B0-3A4B-853D-6B75B14CA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6D737-5D9D-8747-9E52-A90B20ED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5E18C-D483-5542-AFCE-528FA954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22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98728-6AA8-ED4A-8DE5-DBAE1C063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2BA26F-1BF6-A143-A6E8-091C2E71A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67293-AB66-294C-B5EF-5B74B092B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67797-AB36-EB40-944E-CB67B5250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56242-BB16-E24E-97AD-ADA1CB58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56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4BBB93-D5EA-9046-8FA4-C6A2A588CE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EE4CD4-50E9-3A49-ABCA-409AEB6DC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76492-8082-7B4B-8DEB-1116A5D3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94C3C-7C69-C24C-9BCA-F15C0AB81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521D3-5EDD-A149-A8CB-28FF66978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1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F62E4-8C6C-FE46-8FB6-BB5BFEBB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E1C04-B184-D14B-97E6-315BFECD7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B87B2-4882-1B4C-A8E5-8E32B51D3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52761-A3C2-4048-B22A-D75BD325A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C5AF7-EC9A-6743-B029-5CD9DDD8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39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090A7-1C64-214F-BF51-07D10F69A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06C27-C3C1-7944-A7F3-C5AD6048B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B052E-1864-B749-96E8-C039A5C20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1E5A6-D020-874B-97D4-7E97F580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5DE6A-D9A1-0B43-92C6-B5111934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06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26B1-FD1E-9249-893E-012A9ED47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E9B62-1251-9044-BACB-D8906EE825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37F513-555B-C14D-85AF-DE83E160F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4BDD9-4FBC-854D-A69A-9B0FE99C0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04E77-20D7-3B4F-B063-27FCB029B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D35EC-EA51-6743-B4DD-B587B0BB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12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7E261-4733-734B-ADC9-429FCE8F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07C68-8E25-F24D-81AE-C71E77BA0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C029B-D337-A448-B58A-1CF2CFD1B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9ACD0D-8F48-1742-A9C2-290AB6C1D2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4B5902-C3FB-F445-9830-8D52999E0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56C720-5F01-F74A-9039-99D782DC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61A583-0245-4E4B-B841-9DBB1E9E8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5FA6CA-F5E8-7847-8F87-73BB9D01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226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C2ED0-B8AC-E049-9473-6F8AEF2BF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D35DB-64F1-8143-B5B0-82817C6E4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FDA38-167E-E041-9F1F-E5D128436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0EC35F-080B-5942-A523-D4AD15AFF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27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3E3C57-FA1E-024F-8D8D-9518AB34B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87361-5E0D-A44B-A6F7-7822984F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B23B5-8FEE-2C4D-981E-0E2500183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0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418BC-699A-6142-AC05-3E2E75FE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9B7F3-42BB-D347-9083-B9ED78BA0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92107-689E-5E41-91FD-FE57FC6E9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7E762-7B4A-A34F-AB8B-8F63D08A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98246-C7BD-FF45-A837-08BFA6C37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F8D40-F1B6-C94B-BC53-AB644457E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57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BB6A-70CD-774D-8614-C208BC613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27C3E4-6EAB-204C-82A8-68A2441D6D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AF7FC-0B84-0041-A5FA-C546AC1F9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5B8E3-A5AD-1842-B826-182793B0F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902EB-702C-1245-827E-B419BFF54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92277-E4FD-8B48-BD24-34AAD9FCE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38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F09C38-B5F2-464B-AF43-E039DA784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D9888-1C10-0244-92AA-12D3B05DF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C0CEF-CCAB-8E44-B09B-BC3A803DE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5CCDE-9C8A-D249-8A12-412726AC31F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FAD19-ACE5-2943-90BA-D37EEA402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21A5A-97C2-384C-A4A5-A32C8ACF0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5BE0-0832-6C40-945A-B9C3B7D16F46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57557C3E-BFD7-D946-A64C-5F2C10A7C7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b="20439"/>
          <a:stretch/>
        </p:blipFill>
        <p:spPr>
          <a:xfrm>
            <a:off x="8966137" y="6176963"/>
            <a:ext cx="2387663" cy="56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09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3.0/" TargetMode="External"/><Relationship Id="rId2" Type="http://schemas.openxmlformats.org/officeDocument/2006/relationships/hyperlink" Target="http://ciclog.blogspot.com/2010/04/luchar-contra-la-resistencia-al-cambio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B5AA841-1A19-EC46-A3AC-410EC3EBE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078" y="3143251"/>
            <a:ext cx="11709566" cy="6143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j-lt"/>
                <a:cs typeface="Arial Nova Light" panose="020F0302020204030204" pitchFamily="34" charset="0"/>
              </a:rPr>
              <a:t>New Term, New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9B1E05-8FFE-7442-93A8-9A2D6A23F9F5}"/>
              </a:ext>
            </a:extLst>
          </p:cNvPr>
          <p:cNvSpPr/>
          <p:nvPr/>
        </p:nvSpPr>
        <p:spPr>
          <a:xfrm>
            <a:off x="3414202" y="2158484"/>
            <a:ext cx="5363327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100" b="1" dirty="0">
                <a:solidFill>
                  <a:srgbClr val="0A81C4"/>
                </a:solidFill>
                <a:latin typeface="+mj-lt"/>
                <a:cs typeface="Arial Nova Light" panose="020F0302020204030204" pitchFamily="34" charset="0"/>
              </a:rPr>
              <a:t>Welcome Back to School</a:t>
            </a:r>
          </a:p>
        </p:txBody>
      </p:sp>
    </p:spTree>
    <p:extLst>
      <p:ext uri="{BB962C8B-B14F-4D97-AF65-F5344CB8AC3E}">
        <p14:creationId xmlns:p14="http://schemas.microsoft.com/office/powerpoint/2010/main" val="746321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F4FFC-C319-A543-B120-2E8B4BF80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6403"/>
            <a:ext cx="10515600" cy="719138"/>
          </a:xfrm>
        </p:spPr>
        <p:txBody>
          <a:bodyPr/>
          <a:lstStyle/>
          <a:p>
            <a:r>
              <a:rPr lang="en-GB" dirty="0">
                <a:solidFill>
                  <a:srgbClr val="0A81C4"/>
                </a:solidFill>
              </a:rPr>
              <a:t>What can bullying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E2BFE-B53C-A244-B9D5-8474B13C9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121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A81C4"/>
                </a:solidFill>
                <a:latin typeface="+mj-lt"/>
              </a:rPr>
              <a:t>Passive-aggressive</a:t>
            </a:r>
            <a:r>
              <a:rPr lang="en-GB" dirty="0">
                <a:latin typeface="+mj-lt"/>
              </a:rPr>
              <a:t> – negative gossip, deliberately causing insecurities or sabotaging someone’s wellbeing, social exclusion</a:t>
            </a:r>
          </a:p>
          <a:p>
            <a:endParaRPr lang="en-GB" dirty="0">
              <a:solidFill>
                <a:srgbClr val="0A81C4"/>
              </a:solidFill>
              <a:latin typeface="+mj-lt"/>
            </a:endParaRPr>
          </a:p>
          <a:p>
            <a:r>
              <a:rPr lang="en-GB" dirty="0">
                <a:solidFill>
                  <a:srgbClr val="0A81C4"/>
                </a:solidFill>
                <a:latin typeface="+mj-lt"/>
              </a:rPr>
              <a:t>Physical assault </a:t>
            </a:r>
            <a:r>
              <a:rPr lang="en-GB" dirty="0">
                <a:latin typeface="+mj-lt"/>
              </a:rPr>
              <a:t>– intimidation, threat, harassment and/or harm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r>
              <a:rPr lang="en-GB" dirty="0">
                <a:solidFill>
                  <a:srgbClr val="0A81C4"/>
                </a:solidFill>
                <a:latin typeface="+mj-lt"/>
              </a:rPr>
              <a:t>Verbal bullying </a:t>
            </a:r>
            <a:r>
              <a:rPr lang="en-GB" dirty="0">
                <a:latin typeface="+mj-lt"/>
              </a:rPr>
              <a:t>– threats, shaming, hostile teasing, insults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r>
              <a:rPr lang="en-GB" dirty="0">
                <a:solidFill>
                  <a:srgbClr val="0A81C4"/>
                </a:solidFill>
                <a:latin typeface="+mj-lt"/>
              </a:rPr>
              <a:t>Cyberbullying</a:t>
            </a:r>
            <a:r>
              <a:rPr lang="en-GB" dirty="0">
                <a:latin typeface="+mj-lt"/>
              </a:rPr>
              <a:t> – bullying via social media, texting, video, email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5944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7DE02-5D52-6D48-9AF5-1EB84603C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87"/>
            <a:ext cx="10515600" cy="38576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>
                <a:solidFill>
                  <a:srgbClr val="0A81C4"/>
                </a:solidFill>
                <a:latin typeface="+mj-lt"/>
              </a:rPr>
              <a:t>1.5 million </a:t>
            </a:r>
          </a:p>
          <a:p>
            <a:pPr marL="0" indent="0" algn="ctr">
              <a:buNone/>
            </a:pPr>
            <a:r>
              <a:rPr lang="en-GB" sz="3600" dirty="0">
                <a:latin typeface="+mj-lt"/>
              </a:rPr>
              <a:t>The number of young people in the UK who have experienced bullying in the past year</a:t>
            </a:r>
          </a:p>
          <a:p>
            <a:pPr marL="0" indent="0" algn="ctr">
              <a:buNone/>
            </a:pPr>
            <a:endParaRPr lang="en-GB" sz="3600" dirty="0">
              <a:latin typeface="+mj-lt"/>
            </a:endParaRPr>
          </a:p>
          <a:p>
            <a:pPr marL="0" indent="0" algn="ctr">
              <a:buNone/>
            </a:pPr>
            <a:r>
              <a:rPr lang="en-GB" sz="4000" b="1" dirty="0">
                <a:solidFill>
                  <a:srgbClr val="0A81C4"/>
                </a:solidFill>
                <a:latin typeface="+mj-lt"/>
              </a:rPr>
              <a:t>1 in 8 </a:t>
            </a:r>
          </a:p>
          <a:p>
            <a:pPr marL="0" indent="0" algn="ctr">
              <a:buNone/>
            </a:pPr>
            <a:r>
              <a:rPr lang="en-GB" sz="3600" dirty="0">
                <a:latin typeface="+mj-lt"/>
              </a:rPr>
              <a:t>young people have been bullied on social media</a:t>
            </a:r>
          </a:p>
        </p:txBody>
      </p:sp>
    </p:spTree>
    <p:extLst>
      <p:ext uri="{BB962C8B-B14F-4D97-AF65-F5344CB8AC3E}">
        <p14:creationId xmlns:p14="http://schemas.microsoft.com/office/powerpoint/2010/main" val="4258758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9B9A8B-DDB1-C741-82B1-38740DD9DE26}"/>
              </a:ext>
            </a:extLst>
          </p:cNvPr>
          <p:cNvSpPr txBox="1">
            <a:spLocks/>
          </p:cNvSpPr>
          <p:nvPr/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100" dirty="0">
                <a:solidFill>
                  <a:srgbClr val="0A81C4"/>
                </a:solidFill>
              </a:rPr>
              <a:t>Hands up if you have ever witnessed banter </a:t>
            </a:r>
          </a:p>
        </p:txBody>
      </p:sp>
    </p:spTree>
    <p:extLst>
      <p:ext uri="{BB962C8B-B14F-4D97-AF65-F5344CB8AC3E}">
        <p14:creationId xmlns:p14="http://schemas.microsoft.com/office/powerpoint/2010/main" val="122944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5655C75-323A-A243-ACB1-B2A1862E2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100" dirty="0">
                <a:solidFill>
                  <a:srgbClr val="0A81C4"/>
                </a:solidFill>
              </a:rPr>
              <a:t>Hands up if you have ever witnessed bullying</a:t>
            </a:r>
          </a:p>
        </p:txBody>
      </p:sp>
    </p:spTree>
    <p:extLst>
      <p:ext uri="{BB962C8B-B14F-4D97-AF65-F5344CB8AC3E}">
        <p14:creationId xmlns:p14="http://schemas.microsoft.com/office/powerpoint/2010/main" val="2613077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54AC8C9-18A3-6B46-B5B2-45670AAB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100" dirty="0">
                <a:solidFill>
                  <a:srgbClr val="0A81C4"/>
                </a:solidFill>
              </a:rPr>
              <a:t>Hands up if you have witnessed banter that you now think might be bullying</a:t>
            </a:r>
          </a:p>
        </p:txBody>
      </p:sp>
    </p:spTree>
    <p:extLst>
      <p:ext uri="{BB962C8B-B14F-4D97-AF65-F5344CB8AC3E}">
        <p14:creationId xmlns:p14="http://schemas.microsoft.com/office/powerpoint/2010/main" val="3777447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5BBBFC0-FA8E-A242-97D0-B9388937CE14}"/>
              </a:ext>
            </a:extLst>
          </p:cNvPr>
          <p:cNvSpPr txBox="1">
            <a:spLocks/>
          </p:cNvSpPr>
          <p:nvPr/>
        </p:nvSpPr>
        <p:spPr>
          <a:xfrm>
            <a:off x="830963" y="1467297"/>
            <a:ext cx="10530073" cy="436200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en-US" sz="6000" b="1" dirty="0">
                <a:latin typeface="+mj-lt"/>
                <a:cs typeface="Arial Nova Light" panose="020F0302020204030204" pitchFamily="34" charset="0"/>
              </a:rPr>
              <a:t>Be mindful </a:t>
            </a:r>
            <a:r>
              <a:rPr lang="en-US" sz="6000" dirty="0">
                <a:latin typeface="+mj-lt"/>
                <a:cs typeface="Arial Nova Light" panose="020F0302020204030204" pitchFamily="34" charset="0"/>
              </a:rPr>
              <a:t>about how our words and actions may affect the relationships we have with others.</a:t>
            </a:r>
          </a:p>
          <a:p>
            <a:pPr>
              <a:lnSpc>
                <a:spcPct val="170000"/>
              </a:lnSpc>
            </a:pPr>
            <a:r>
              <a:rPr lang="en-US" sz="6000" b="1" dirty="0">
                <a:latin typeface="+mj-lt"/>
                <a:cs typeface="Arial Nova Light" panose="020F0302020204030204" pitchFamily="34" charset="0"/>
              </a:rPr>
              <a:t>Report</a:t>
            </a:r>
            <a:r>
              <a:rPr lang="en-US" sz="6000" dirty="0">
                <a:latin typeface="+mj-lt"/>
                <a:cs typeface="Arial Nova Light" panose="020F0302020204030204" pitchFamily="34" charset="0"/>
              </a:rPr>
              <a:t> any bullying to a trusted adult, teacher or </a:t>
            </a:r>
            <a:r>
              <a:rPr lang="en-US" sz="6000" b="1" dirty="0">
                <a:solidFill>
                  <a:srgbClr val="0A81C4"/>
                </a:solidFill>
                <a:latin typeface="+mj-lt"/>
                <a:cs typeface="Arial Nova Light" panose="020F0302020204030204" pitchFamily="34" charset="0"/>
              </a:rPr>
              <a:t>tootoot</a:t>
            </a:r>
            <a:r>
              <a:rPr lang="en-US" sz="6000" dirty="0">
                <a:latin typeface="+mj-lt"/>
                <a:cs typeface="Arial Nova Light" panose="020F0302020204030204" pitchFamily="34" charset="0"/>
              </a:rPr>
              <a:t> - if it’s cyberbullying, screenshot the evidence and send to </a:t>
            </a:r>
            <a:r>
              <a:rPr lang="en-US" sz="6000" b="1" dirty="0">
                <a:solidFill>
                  <a:srgbClr val="0A81C4"/>
                </a:solidFill>
                <a:latin typeface="+mj-lt"/>
                <a:cs typeface="Arial Nova Light" panose="020F0302020204030204" pitchFamily="34" charset="0"/>
              </a:rPr>
              <a:t>tootoot</a:t>
            </a:r>
          </a:p>
          <a:p>
            <a:pPr>
              <a:lnSpc>
                <a:spcPct val="170000"/>
              </a:lnSpc>
            </a:pPr>
            <a:r>
              <a:rPr lang="en-US" sz="6000" b="1" dirty="0">
                <a:latin typeface="+mj-lt"/>
                <a:cs typeface="Arial Nova Light" panose="020F0302020204030204" pitchFamily="34" charset="0"/>
              </a:rPr>
              <a:t>Support</a:t>
            </a:r>
            <a:r>
              <a:rPr lang="en-US" sz="6000" dirty="0">
                <a:latin typeface="+mj-lt"/>
                <a:cs typeface="Arial Nova Light" panose="020F0302020204030204" pitchFamily="34" charset="0"/>
              </a:rPr>
              <a:t> each other, if you witness bullying or cyberbullying show some support to the individual so they don’t feel alone.</a:t>
            </a:r>
          </a:p>
          <a:p>
            <a:pPr marL="0" indent="0" algn="ctr">
              <a:buNone/>
            </a:pPr>
            <a:endParaRPr lang="en-US" sz="3300" dirty="0">
              <a:latin typeface="+mj-lt"/>
              <a:cs typeface="Arial Nova Light" panose="020F0302020204030204" pitchFamily="34" charset="0"/>
            </a:endParaRPr>
          </a:p>
          <a:p>
            <a:pPr marL="0" indent="0" algn="ctr">
              <a:buNone/>
            </a:pPr>
            <a:endParaRPr lang="en-US" sz="2200" dirty="0">
              <a:latin typeface="+mj-lt"/>
              <a:cs typeface="Arial Nova Light" panose="020F03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F0EC09-B3D6-4843-85B6-CACACC8D512C}"/>
              </a:ext>
            </a:extLst>
          </p:cNvPr>
          <p:cNvSpPr/>
          <p:nvPr/>
        </p:nvSpPr>
        <p:spPr>
          <a:xfrm>
            <a:off x="1584932" y="543997"/>
            <a:ext cx="7332455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100" b="1" dirty="0">
                <a:solidFill>
                  <a:srgbClr val="0A81C4"/>
                </a:solidFill>
                <a:latin typeface="+mj-lt"/>
                <a:cs typeface="Arial Nova Light" panose="020F0302020204030204" pitchFamily="34" charset="0"/>
              </a:rPr>
              <a:t>What can we do to stop bullying? </a:t>
            </a:r>
          </a:p>
        </p:txBody>
      </p:sp>
    </p:spTree>
    <p:extLst>
      <p:ext uri="{BB962C8B-B14F-4D97-AF65-F5344CB8AC3E}">
        <p14:creationId xmlns:p14="http://schemas.microsoft.com/office/powerpoint/2010/main" val="1888382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5BBBFC0-FA8E-A242-97D0-B9388937CE14}"/>
              </a:ext>
            </a:extLst>
          </p:cNvPr>
          <p:cNvSpPr txBox="1">
            <a:spLocks/>
          </p:cNvSpPr>
          <p:nvPr/>
        </p:nvSpPr>
        <p:spPr>
          <a:xfrm>
            <a:off x="657041" y="1267272"/>
            <a:ext cx="11534959" cy="4333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en-US" sz="2400" dirty="0">
                <a:latin typeface="+mj-lt"/>
                <a:cs typeface="Arial Nova Light" panose="020F0302020204030204" pitchFamily="34" charset="0"/>
              </a:rPr>
              <a:t>You can use tootoot to talk about anything that is making you feel unhappy or unsafe, no matter how big or small. </a:t>
            </a:r>
          </a:p>
          <a:p>
            <a:pPr>
              <a:lnSpc>
                <a:spcPct val="170000"/>
              </a:lnSpc>
            </a:pPr>
            <a:r>
              <a:rPr lang="en-US" sz="2400" dirty="0">
                <a:latin typeface="+mj-lt"/>
                <a:cs typeface="Arial Nova Light" panose="020F0302020204030204" pitchFamily="34" charset="0"/>
              </a:rPr>
              <a:t>It </a:t>
            </a:r>
            <a:r>
              <a:rPr lang="en-US" sz="2400">
                <a:latin typeface="+mj-lt"/>
                <a:cs typeface="Arial Nova Light" panose="020F0302020204030204" pitchFamily="34" charset="0"/>
              </a:rPr>
              <a:t>is confidential!</a:t>
            </a:r>
            <a:endParaRPr lang="en-US" sz="2400" dirty="0">
              <a:latin typeface="+mj-lt"/>
              <a:cs typeface="Arial Nova Light" panose="020F0302020204030204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400" dirty="0">
                <a:latin typeface="+mj-lt"/>
                <a:cs typeface="Arial Nova Light" panose="020F0302020204030204" pitchFamily="34" charset="0"/>
              </a:rPr>
              <a:t>Your message goes through to a trusted teacher who will help you. </a:t>
            </a:r>
          </a:p>
          <a:p>
            <a:pPr>
              <a:lnSpc>
                <a:spcPct val="170000"/>
              </a:lnSpc>
            </a:pPr>
            <a:r>
              <a:rPr lang="en-US" sz="2400" dirty="0">
                <a:latin typeface="+mj-lt"/>
                <a:cs typeface="Arial Nova Light" panose="020F0302020204030204" pitchFamily="34" charset="0"/>
              </a:rPr>
              <a:t>You can login to tootoot at </a:t>
            </a:r>
            <a:r>
              <a:rPr lang="en-US" sz="2400" u="sng" dirty="0" err="1">
                <a:solidFill>
                  <a:srgbClr val="FF0000"/>
                </a:solidFill>
                <a:latin typeface="+mj-lt"/>
                <a:cs typeface="Arial Nova Light" panose="020F0302020204030204" pitchFamily="34" charset="0"/>
              </a:rPr>
              <a:t>yourschoolname.tootoot.co.uk</a:t>
            </a:r>
            <a:r>
              <a:rPr lang="en-US" sz="2400" u="sng" dirty="0">
                <a:solidFill>
                  <a:srgbClr val="FF0000"/>
                </a:solidFill>
                <a:latin typeface="+mj-lt"/>
                <a:cs typeface="Arial Nova Light" panose="020F0302020204030204" pitchFamily="34" charset="0"/>
              </a:rPr>
              <a:t> </a:t>
            </a:r>
            <a:r>
              <a:rPr lang="en-US" sz="2400" dirty="0">
                <a:latin typeface="+mj-lt"/>
                <a:cs typeface="Arial Nova Light" panose="020F0302020204030204" pitchFamily="34" charset="0"/>
              </a:rPr>
              <a:t>or download the app!</a:t>
            </a:r>
          </a:p>
          <a:p>
            <a:pPr>
              <a:lnSpc>
                <a:spcPct val="170000"/>
              </a:lnSpc>
            </a:pPr>
            <a:r>
              <a:rPr lang="en-US" sz="2400" dirty="0">
                <a:latin typeface="+mj-lt"/>
                <a:cs typeface="Arial Nova Light" panose="020F0302020204030204" pitchFamily="34" charset="0"/>
              </a:rPr>
              <a:t>If you can’t remember your login please speak to </a:t>
            </a:r>
            <a:r>
              <a:rPr lang="en-US" sz="2400" u="sng" dirty="0" err="1">
                <a:solidFill>
                  <a:srgbClr val="FF0000"/>
                </a:solidFill>
                <a:latin typeface="+mj-lt"/>
                <a:cs typeface="Arial Nova Light" panose="020F0302020204030204" pitchFamily="34" charset="0"/>
              </a:rPr>
              <a:t>teachersname</a:t>
            </a:r>
            <a:r>
              <a:rPr lang="en-US" sz="2400" u="sng" dirty="0">
                <a:solidFill>
                  <a:srgbClr val="FF0000"/>
                </a:solidFill>
                <a:latin typeface="+mj-lt"/>
                <a:cs typeface="Arial Nova Light" panose="020F0302020204030204" pitchFamily="34" charset="0"/>
              </a:rPr>
              <a:t> </a:t>
            </a:r>
            <a:r>
              <a:rPr lang="en-US" sz="2400" dirty="0">
                <a:latin typeface="+mj-lt"/>
                <a:cs typeface="Arial Nova Light" panose="020F0302020204030204" pitchFamily="34" charset="0"/>
              </a:rPr>
              <a:t>who will help you reset it.</a:t>
            </a:r>
            <a:endParaRPr lang="en-US" sz="2400" u="sng" dirty="0">
              <a:solidFill>
                <a:srgbClr val="FF0000"/>
              </a:solidFill>
              <a:latin typeface="+mj-lt"/>
              <a:cs typeface="Arial Nova Light" panose="020F0302020204030204" pitchFamily="34" charset="0"/>
            </a:endParaRPr>
          </a:p>
          <a:p>
            <a:pPr marL="0" indent="0" algn="ctr">
              <a:buNone/>
            </a:pPr>
            <a:endParaRPr lang="en-US" sz="1200" dirty="0">
              <a:latin typeface="+mj-lt"/>
              <a:cs typeface="Arial Nova Light" panose="020F0302020204030204" pitchFamily="34" charset="0"/>
            </a:endParaRPr>
          </a:p>
          <a:p>
            <a:pPr marL="0" indent="0" algn="ctr">
              <a:buNone/>
            </a:pPr>
            <a:endParaRPr lang="en-US" sz="800" dirty="0">
              <a:latin typeface="+mj-lt"/>
              <a:cs typeface="Arial Nova Light" panose="020F03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F0EC09-B3D6-4843-85B6-CACACC8D512C}"/>
              </a:ext>
            </a:extLst>
          </p:cNvPr>
          <p:cNvSpPr/>
          <p:nvPr/>
        </p:nvSpPr>
        <p:spPr>
          <a:xfrm>
            <a:off x="3277442" y="543997"/>
            <a:ext cx="3947427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100" b="1" dirty="0">
                <a:solidFill>
                  <a:srgbClr val="0A81C4"/>
                </a:solidFill>
                <a:latin typeface="+mj-lt"/>
                <a:cs typeface="Arial Nova Light" panose="020F0302020204030204" pitchFamily="34" charset="0"/>
              </a:rPr>
              <a:t>What is tootoot? </a:t>
            </a:r>
          </a:p>
        </p:txBody>
      </p:sp>
    </p:spTree>
    <p:extLst>
      <p:ext uri="{BB962C8B-B14F-4D97-AF65-F5344CB8AC3E}">
        <p14:creationId xmlns:p14="http://schemas.microsoft.com/office/powerpoint/2010/main" val="3825494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F0EC09-B3D6-4843-85B6-CACACC8D512C}"/>
              </a:ext>
            </a:extLst>
          </p:cNvPr>
          <p:cNvSpPr/>
          <p:nvPr/>
        </p:nvSpPr>
        <p:spPr>
          <a:xfrm>
            <a:off x="355149" y="415409"/>
            <a:ext cx="3947427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100" b="1" dirty="0">
                <a:solidFill>
                  <a:srgbClr val="0A81C4"/>
                </a:solidFill>
                <a:latin typeface="Arial Nova Light" panose="020F0302020204030204" pitchFamily="34" charset="0"/>
                <a:cs typeface="Arial Nova Light" panose="020F0302020204030204" pitchFamily="34" charset="0"/>
              </a:rPr>
              <a:t>What is tootoot?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90A3CC-7DBD-A348-B151-6E591F215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195836"/>
            <a:ext cx="8458200" cy="423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30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542BAAA-B1E1-AC41-B129-24456752B841}"/>
              </a:ext>
            </a:extLst>
          </p:cNvPr>
          <p:cNvSpPr/>
          <p:nvPr/>
        </p:nvSpPr>
        <p:spPr>
          <a:xfrm>
            <a:off x="355149" y="415409"/>
            <a:ext cx="3947427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100" b="1" dirty="0">
                <a:solidFill>
                  <a:srgbClr val="0A81C4"/>
                </a:solidFill>
                <a:latin typeface="Arial Nova Light" panose="020F0302020204030204" pitchFamily="34" charset="0"/>
                <a:cs typeface="Arial Nova Light" panose="020F0302020204030204" pitchFamily="34" charset="0"/>
              </a:rPr>
              <a:t>What is tootoot?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8D69BA-2D94-CC4E-8CCF-451F6F580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179" y="1138684"/>
            <a:ext cx="7478221" cy="430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28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B5AA841-1A19-EC46-A3AC-410EC3EBE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0029" y="1404704"/>
            <a:ext cx="11351941" cy="3936730"/>
          </a:xfrm>
        </p:spPr>
        <p:txBody>
          <a:bodyPr>
            <a:no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Maintaining positive relationships is important for our wellbeing and our community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If we don’t have a positive relationship this can lead to conflict or bullying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Bullying takes many forms, if you experience or witness bullying you should always tell a trusted adult, teacher or tootoot.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800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800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800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6D1D53-8402-B040-97B9-A28C458A8DBC}"/>
              </a:ext>
            </a:extLst>
          </p:cNvPr>
          <p:cNvSpPr/>
          <p:nvPr/>
        </p:nvSpPr>
        <p:spPr>
          <a:xfrm>
            <a:off x="434898" y="320972"/>
            <a:ext cx="2335511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100" b="1" dirty="0">
                <a:solidFill>
                  <a:srgbClr val="0A81C4"/>
                </a:solidFill>
                <a:latin typeface="Arial Nova Light" panose="020F0302020204030204" pitchFamily="34" charset="0"/>
                <a:cs typeface="Arial Nova Light" panose="020F0302020204030204" pitchFamily="34" charset="0"/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3639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D7FBA-D3FE-F942-8F43-DCF8CACB5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A81C4"/>
                </a:solidFill>
              </a:rPr>
              <a:t>Assembly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B1FA2-86CB-F646-A865-FB099FE64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To understand why positive relationships are important</a:t>
            </a:r>
          </a:p>
          <a:p>
            <a:r>
              <a:rPr lang="en-GB" dirty="0">
                <a:latin typeface="+mj-lt"/>
              </a:rPr>
              <a:t>To understand how to create and cultivate positive relationships</a:t>
            </a:r>
          </a:p>
          <a:p>
            <a:r>
              <a:rPr lang="en-GB" dirty="0">
                <a:latin typeface="+mj-lt"/>
              </a:rPr>
              <a:t>To be able to differentiate between bullying and banter. 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823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B5AA841-1A19-EC46-A3AC-410EC3EBE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646" y="2843212"/>
            <a:ext cx="11709566" cy="127958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Think about one relationship you have in school today. What will you do this week to make it more positive?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6D1D53-8402-B040-97B9-A28C458A8DBC}"/>
              </a:ext>
            </a:extLst>
          </p:cNvPr>
          <p:cNvSpPr/>
          <p:nvPr/>
        </p:nvSpPr>
        <p:spPr>
          <a:xfrm>
            <a:off x="3814022" y="1458397"/>
            <a:ext cx="4563686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100" b="1" dirty="0">
                <a:solidFill>
                  <a:srgbClr val="0A81C4"/>
                </a:solidFill>
                <a:latin typeface="Arial Nova Light" panose="020F0302020204030204" pitchFamily="34" charset="0"/>
                <a:cs typeface="Arial Nova Light" panose="020F0302020204030204" pitchFamily="34" charset="0"/>
              </a:rPr>
              <a:t>Thought for the day</a:t>
            </a:r>
          </a:p>
        </p:txBody>
      </p:sp>
    </p:spTree>
    <p:extLst>
      <p:ext uri="{BB962C8B-B14F-4D97-AF65-F5344CB8AC3E}">
        <p14:creationId xmlns:p14="http://schemas.microsoft.com/office/powerpoint/2010/main" val="1321006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B5AA841-1A19-EC46-A3AC-410EC3EBE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646" y="2843212"/>
            <a:ext cx="11709566" cy="127958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Any questions?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10C005-C72B-3B48-8F50-0CECD121A25B}"/>
              </a:ext>
            </a:extLst>
          </p:cNvPr>
          <p:cNvSpPr/>
          <p:nvPr/>
        </p:nvSpPr>
        <p:spPr>
          <a:xfrm>
            <a:off x="4748347" y="1458397"/>
            <a:ext cx="2695033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100" b="1" dirty="0">
                <a:solidFill>
                  <a:srgbClr val="0A81C4"/>
                </a:solidFill>
                <a:latin typeface="Arial Nova Light" panose="020F0302020204030204" pitchFamily="34" charset="0"/>
                <a:cs typeface="Arial Nova Light" panose="020F030202020403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5130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D7FBA-D3FE-F942-8F43-DCF8CACB5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18707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A81C4"/>
                </a:solidFill>
              </a:rPr>
              <a:t>Our relationships are diverse, and they are all important.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B1FA2-86CB-F646-A865-FB099FE64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753" y="4948355"/>
            <a:ext cx="9954491" cy="4710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friends, classmates, teachers, parents, neighbours, colleagues</a:t>
            </a:r>
          </a:p>
          <a:p>
            <a:pPr marL="0" indent="0" algn="ctr">
              <a:buNone/>
            </a:pPr>
            <a:endParaRPr lang="en-GB" dirty="0">
              <a:latin typeface="APPLE CHANCERY" panose="03020702040506060504" pitchFamily="66" charset="-79"/>
              <a:cs typeface="APPLE CHANCERY" panose="03020702040506060504" pitchFamily="66" charset="-79"/>
            </a:endParaRPr>
          </a:p>
        </p:txBody>
      </p:sp>
      <p:pic>
        <p:nvPicPr>
          <p:cNvPr id="7" name="Picture 6" descr="A group of people on a stage&#10;&#10;Description automatically generated">
            <a:extLst>
              <a:ext uri="{FF2B5EF4-FFF2-40B4-BE49-F238E27FC236}">
                <a16:creationId xmlns:a16="http://schemas.microsoft.com/office/drawing/2014/main" id="{CBCDFDAD-1EA9-0B4A-92E7-5EF37356AF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690" b="36434"/>
          <a:stretch/>
        </p:blipFill>
        <p:spPr>
          <a:xfrm>
            <a:off x="838198" y="2298655"/>
            <a:ext cx="10515600" cy="251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8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D7FBA-D3FE-F942-8F43-DCF8CACB5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A81C4"/>
                </a:solidFill>
              </a:rPr>
              <a:t>What qualities do positive relationships show?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A569D90-26F9-C249-B160-E2B4384FE09C}"/>
              </a:ext>
            </a:extLst>
          </p:cNvPr>
          <p:cNvSpPr/>
          <p:nvPr/>
        </p:nvSpPr>
        <p:spPr>
          <a:xfrm>
            <a:off x="378735" y="1747819"/>
            <a:ext cx="1906858" cy="183995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Trust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67D4EA4-1923-EA49-9301-9B9CABB4BB18}"/>
              </a:ext>
            </a:extLst>
          </p:cNvPr>
          <p:cNvSpPr/>
          <p:nvPr/>
        </p:nvSpPr>
        <p:spPr>
          <a:xfrm>
            <a:off x="9972852" y="4141978"/>
            <a:ext cx="1906858" cy="183995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Stencil" pitchFamily="82" charset="77"/>
              </a:rPr>
              <a:t>Kindness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DAB65AA-EFA8-BC47-BEF0-DC2298BE98D2}"/>
              </a:ext>
            </a:extLst>
          </p:cNvPr>
          <p:cNvSpPr/>
          <p:nvPr/>
        </p:nvSpPr>
        <p:spPr>
          <a:xfrm>
            <a:off x="10153390" y="1690687"/>
            <a:ext cx="1906858" cy="1839951"/>
          </a:xfrm>
          <a:prstGeom prst="ellipse">
            <a:avLst/>
          </a:prstGeom>
          <a:solidFill>
            <a:srgbClr val="FBB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 Nova" panose="020B0504020202020204" pitchFamily="34" charset="0"/>
              </a:rPr>
              <a:t>Respect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FFCB250-5158-5343-BB76-976797274BBF}"/>
              </a:ext>
            </a:extLst>
          </p:cNvPr>
          <p:cNvSpPr/>
          <p:nvPr/>
        </p:nvSpPr>
        <p:spPr>
          <a:xfrm>
            <a:off x="8272405" y="2610664"/>
            <a:ext cx="1906858" cy="1839951"/>
          </a:xfrm>
          <a:prstGeom prst="ellipse">
            <a:avLst/>
          </a:prstGeom>
          <a:solidFill>
            <a:srgbClr val="00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" panose="02040604050505020304" pitchFamily="18" charset="0"/>
              </a:rPr>
              <a:t>Generosity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CD33ADB-EB94-654C-84C7-C92921720EF7}"/>
              </a:ext>
            </a:extLst>
          </p:cNvPr>
          <p:cNvSpPr/>
          <p:nvPr/>
        </p:nvSpPr>
        <p:spPr>
          <a:xfrm>
            <a:off x="2879633" y="4386726"/>
            <a:ext cx="1906858" cy="183995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entury" panose="02040604050505020304" pitchFamily="18" charset="0"/>
              </a:rPr>
              <a:t>Honesty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D717397-A943-8742-9816-AAEEA3E34D7C}"/>
              </a:ext>
            </a:extLst>
          </p:cNvPr>
          <p:cNvSpPr/>
          <p:nvPr/>
        </p:nvSpPr>
        <p:spPr>
          <a:xfrm>
            <a:off x="6902957" y="4386726"/>
            <a:ext cx="1906858" cy="183995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 Nova" panose="020B0504020202020204" pitchFamily="34" charset="0"/>
              </a:rPr>
              <a:t>Boundaries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365E2C-DA12-F143-A947-36442BFD4633}"/>
              </a:ext>
            </a:extLst>
          </p:cNvPr>
          <p:cNvSpPr/>
          <p:nvPr/>
        </p:nvSpPr>
        <p:spPr>
          <a:xfrm>
            <a:off x="4996099" y="3466750"/>
            <a:ext cx="1906858" cy="1839951"/>
          </a:xfrm>
          <a:prstGeom prst="ellipse">
            <a:avLst/>
          </a:prstGeom>
          <a:solidFill>
            <a:srgbClr val="FBB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Privacy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AADC509-F73D-7949-84AB-64095AA88FC5}"/>
              </a:ext>
            </a:extLst>
          </p:cNvPr>
          <p:cNvSpPr/>
          <p:nvPr/>
        </p:nvSpPr>
        <p:spPr>
          <a:xfrm>
            <a:off x="6159136" y="1690688"/>
            <a:ext cx="1906858" cy="183995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 Nova" panose="020B0504020202020204" pitchFamily="34" charset="0"/>
              </a:rPr>
              <a:t>Consent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338EC17-FFB3-644D-A97F-C90BC80F02CC}"/>
              </a:ext>
            </a:extLst>
          </p:cNvPr>
          <p:cNvSpPr/>
          <p:nvPr/>
        </p:nvSpPr>
        <p:spPr>
          <a:xfrm>
            <a:off x="840122" y="3845991"/>
            <a:ext cx="1906858" cy="183995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2">
                    <a:lumMod val="50000"/>
                  </a:schemeClr>
                </a:solidFill>
                <a:latin typeface="Arial Nova" panose="020B0504020202020204" pitchFamily="34" charset="0"/>
              </a:rPr>
              <a:t>Reconciliation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16D31A2-F96F-0648-8DD3-E444BCED34DD}"/>
              </a:ext>
            </a:extLst>
          </p:cNvPr>
          <p:cNvSpPr/>
          <p:nvPr/>
        </p:nvSpPr>
        <p:spPr>
          <a:xfrm>
            <a:off x="2966166" y="1874962"/>
            <a:ext cx="1906858" cy="1839951"/>
          </a:xfrm>
          <a:prstGeom prst="ellipse">
            <a:avLst/>
          </a:prstGeom>
          <a:solidFill>
            <a:srgbClr val="00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tencil" pitchFamily="82" charset="77"/>
              </a:rPr>
              <a:t>Managing Conflict</a:t>
            </a:r>
          </a:p>
        </p:txBody>
      </p:sp>
    </p:spTree>
    <p:extLst>
      <p:ext uri="{BB962C8B-B14F-4D97-AF65-F5344CB8AC3E}">
        <p14:creationId xmlns:p14="http://schemas.microsoft.com/office/powerpoint/2010/main" val="208777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D7FBA-D3FE-F942-8F43-DCF8CACB5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A81C4"/>
                </a:solidFill>
              </a:rPr>
              <a:t>Why should we care about creating positive relationships?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B1FA2-86CB-F646-A865-FB099FE64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024" y="2152797"/>
            <a:ext cx="5854994" cy="299170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dirty="0">
                <a:latin typeface="+mj-lt"/>
              </a:rPr>
              <a:t> Important for our wellbeing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latin typeface="+mj-lt"/>
              </a:rPr>
              <a:t> Creates a strong school community where everyone can thrive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latin typeface="+mj-lt"/>
              </a:rPr>
              <a:t> Helps us all become successful in life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latin typeface="+mj-lt"/>
              </a:rPr>
              <a:t> Teaches us resilience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latin typeface="+mj-lt"/>
              </a:rPr>
              <a:t>Builds our self-esteem</a:t>
            </a:r>
          </a:p>
          <a:p>
            <a:pPr>
              <a:buFont typeface="Wingdings" pitchFamily="2" charset="2"/>
              <a:buChar char="ü"/>
            </a:pPr>
            <a:endParaRPr lang="en-GB" dirty="0">
              <a:latin typeface="+mj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43B570B-D3CC-2347-8D0B-ACA3EB0C0DDC}"/>
              </a:ext>
            </a:extLst>
          </p:cNvPr>
          <p:cNvGrpSpPr/>
          <p:nvPr/>
        </p:nvGrpSpPr>
        <p:grpSpPr>
          <a:xfrm>
            <a:off x="6761018" y="1377033"/>
            <a:ext cx="4769991" cy="4799930"/>
            <a:chOff x="4976037" y="3566991"/>
            <a:chExt cx="3382282" cy="328599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E14A877-B84E-3B44-9DC6-D33EF4C5527F}"/>
                </a:ext>
              </a:extLst>
            </p:cNvPr>
            <p:cNvSpPr/>
            <p:nvPr/>
          </p:nvSpPr>
          <p:spPr>
            <a:xfrm>
              <a:off x="4976037" y="3566991"/>
              <a:ext cx="3382282" cy="31102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5D0B3046-0923-A446-847B-FA407669B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12542" y="3655296"/>
              <a:ext cx="3197685" cy="31976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94762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D7FBA-D3FE-F942-8F43-DCF8CACB5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A81C4"/>
                </a:solidFill>
              </a:rPr>
              <a:t>How can we create positive relationships?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B1FA2-86CB-F646-A865-FB099FE64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dirty="0">
                <a:latin typeface="+mj-lt"/>
              </a:rPr>
              <a:t>Communicate with respect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latin typeface="+mj-lt"/>
              </a:rPr>
              <a:t>Listen to each others’ perspectives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latin typeface="+mj-lt"/>
              </a:rPr>
              <a:t>Take others’ perspectives into account as valid and meaningful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latin typeface="+mj-lt"/>
              </a:rPr>
              <a:t> Adapt to individual needs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latin typeface="+mj-lt"/>
              </a:rPr>
              <a:t>Engage in positive interactions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latin typeface="+mj-lt"/>
              </a:rPr>
              <a:t>Accept conflict and disagreement as inevitable, and act to resolve this 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latin typeface="+mj-lt"/>
              </a:rPr>
              <a:t> Being aware of, valuing and responding to the other’s emotional state</a:t>
            </a:r>
          </a:p>
        </p:txBody>
      </p:sp>
    </p:spTree>
    <p:extLst>
      <p:ext uri="{BB962C8B-B14F-4D97-AF65-F5344CB8AC3E}">
        <p14:creationId xmlns:p14="http://schemas.microsoft.com/office/powerpoint/2010/main" val="4234850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D7FBA-D3FE-F942-8F43-DCF8CACB5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658" y="365125"/>
            <a:ext cx="9147717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A81C4"/>
                </a:solidFill>
              </a:rPr>
              <a:t>What happens when we don’t have a positive relationship?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7CCB1-5E4E-3C49-B9FB-A06BC45F6A98}"/>
              </a:ext>
            </a:extLst>
          </p:cNvPr>
          <p:cNvSpPr/>
          <p:nvPr/>
        </p:nvSpPr>
        <p:spPr>
          <a:xfrm>
            <a:off x="1594625" y="2389535"/>
            <a:ext cx="2687444" cy="2665141"/>
          </a:xfrm>
          <a:prstGeom prst="rect">
            <a:avLst/>
          </a:prstGeom>
          <a:noFill/>
          <a:ln w="38100">
            <a:solidFill>
              <a:srgbClr val="00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2">
                    <a:lumMod val="50000"/>
                  </a:schemeClr>
                </a:solidFill>
              </a:rPr>
              <a:t>Conflict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9AD0E8-E7D2-C745-AE53-5C0B3EE00B3D}"/>
              </a:ext>
            </a:extLst>
          </p:cNvPr>
          <p:cNvSpPr/>
          <p:nvPr/>
        </p:nvSpPr>
        <p:spPr>
          <a:xfrm>
            <a:off x="4752278" y="2389535"/>
            <a:ext cx="2687444" cy="2665141"/>
          </a:xfrm>
          <a:prstGeom prst="rect">
            <a:avLst/>
          </a:prstGeom>
          <a:noFill/>
          <a:ln w="38100">
            <a:solidFill>
              <a:srgbClr val="FBB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2">
                    <a:lumMod val="50000"/>
                  </a:schemeClr>
                </a:solidFill>
              </a:rPr>
              <a:t>Bullying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BBA626-5B44-A140-B242-628473F69D6B}"/>
              </a:ext>
            </a:extLst>
          </p:cNvPr>
          <p:cNvSpPr/>
          <p:nvPr/>
        </p:nvSpPr>
        <p:spPr>
          <a:xfrm>
            <a:off x="7909931" y="2389535"/>
            <a:ext cx="2687444" cy="2665141"/>
          </a:xfrm>
          <a:prstGeom prst="rect">
            <a:avLst/>
          </a:prstGeom>
          <a:noFill/>
          <a:ln w="38100">
            <a:solidFill>
              <a:srgbClr val="0A81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2">
                    <a:lumMod val="50000"/>
                  </a:schemeClr>
                </a:solidFill>
              </a:rPr>
              <a:t>‘Banter’</a:t>
            </a:r>
          </a:p>
        </p:txBody>
      </p:sp>
    </p:spTree>
    <p:extLst>
      <p:ext uri="{BB962C8B-B14F-4D97-AF65-F5344CB8AC3E}">
        <p14:creationId xmlns:p14="http://schemas.microsoft.com/office/powerpoint/2010/main" val="581550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26A9-0FFB-224B-9281-5D01F9D68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100" dirty="0">
                <a:solidFill>
                  <a:srgbClr val="0A81C4"/>
                </a:solidFill>
              </a:rPr>
              <a:t>What is the difference between bullying and banter? </a:t>
            </a:r>
          </a:p>
        </p:txBody>
      </p:sp>
    </p:spTree>
    <p:extLst>
      <p:ext uri="{BB962C8B-B14F-4D97-AF65-F5344CB8AC3E}">
        <p14:creationId xmlns:p14="http://schemas.microsoft.com/office/powerpoint/2010/main" val="555059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9BE30-8CB2-1340-9E79-62D4CE5BA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296931"/>
            <a:ext cx="4891088" cy="1325563"/>
          </a:xfrm>
        </p:spPr>
        <p:txBody>
          <a:bodyPr/>
          <a:lstStyle/>
          <a:p>
            <a:r>
              <a:rPr lang="en-GB" dirty="0">
                <a:solidFill>
                  <a:srgbClr val="0A81C4"/>
                </a:solidFill>
              </a:rPr>
              <a:t>Bullying vs. Banter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09160-03D5-C146-B7DE-C2859C41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769" y="1967061"/>
            <a:ext cx="5591175" cy="353943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+mj-lt"/>
              </a:rPr>
              <a:t>Equal Power in the relationship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600" b="1" dirty="0"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latin typeface="+mj-lt"/>
              </a:rPr>
              <a:t>Usually: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+mj-lt"/>
              </a:rPr>
              <a:t>There is no hurt involved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+mj-lt"/>
              </a:rPr>
              <a:t>There is no intent to cause harm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52A296-AA40-374C-A24E-16EDCF38A199}"/>
              </a:ext>
            </a:extLst>
          </p:cNvPr>
          <p:cNvSpPr/>
          <p:nvPr/>
        </p:nvSpPr>
        <p:spPr>
          <a:xfrm>
            <a:off x="6303169" y="1967061"/>
            <a:ext cx="58605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+mj-lt"/>
              </a:rPr>
              <a:t>The power relationship is uneven</a:t>
            </a:r>
          </a:p>
          <a:p>
            <a:endParaRPr lang="en-GB" sz="2800" b="1" dirty="0">
              <a:latin typeface="+mj-lt"/>
            </a:endParaRPr>
          </a:p>
          <a:p>
            <a:r>
              <a:rPr lang="en-GB" sz="2800" b="1" dirty="0">
                <a:latin typeface="+mj-lt"/>
              </a:rPr>
              <a:t>This can happen when: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</a:rPr>
              <a:t>Maybe the person already told you they don’t like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</a:rPr>
              <a:t>You have involved more 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</a:rPr>
              <a:t>You target a specific aspect of their appearance or personality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8BF55C-DE46-A041-A00C-F161B4901E27}"/>
              </a:ext>
            </a:extLst>
          </p:cNvPr>
          <p:cNvSpPr txBox="1"/>
          <p:nvPr/>
        </p:nvSpPr>
        <p:spPr>
          <a:xfrm>
            <a:off x="4214018" y="7662122"/>
            <a:ext cx="32019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hlinkClick r:id="rId2" tooltip="http://ciclog.blogspot.com/2010/04/luchar-contra-la-resistencia-al-cambio.html"/>
              </a:rPr>
              <a:t>This Photo</a:t>
            </a:r>
            <a:r>
              <a:rPr lang="en-GB" sz="900" dirty="0"/>
              <a:t> by Unknown Author is licensed under </a:t>
            </a:r>
            <a:r>
              <a:rPr lang="en-GB" sz="900" dirty="0">
                <a:hlinkClick r:id="rId3" tooltip="https://creativecommons.org/licenses/by-nc-sa/3.0/"/>
              </a:rPr>
              <a:t>CC BY-SA-NC</a:t>
            </a:r>
            <a:endParaRPr lang="en-GB" sz="9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AA12A3-5D16-9442-BF59-EFD94E1E9275}"/>
              </a:ext>
            </a:extLst>
          </p:cNvPr>
          <p:cNvCxnSpPr/>
          <p:nvPr/>
        </p:nvCxnSpPr>
        <p:spPr>
          <a:xfrm>
            <a:off x="5957888" y="1443841"/>
            <a:ext cx="0" cy="3874078"/>
          </a:xfrm>
          <a:prstGeom prst="line">
            <a:avLst/>
          </a:prstGeom>
          <a:ln w="57150">
            <a:solidFill>
              <a:srgbClr val="0A8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443D781-E4E5-AE4D-A68D-6A8039DB809A}"/>
              </a:ext>
            </a:extLst>
          </p:cNvPr>
          <p:cNvSpPr/>
          <p:nvPr/>
        </p:nvSpPr>
        <p:spPr>
          <a:xfrm>
            <a:off x="6303169" y="1443841"/>
            <a:ext cx="1441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>
                <a:solidFill>
                  <a:srgbClr val="0A81C4"/>
                </a:solidFill>
                <a:latin typeface="+mj-lt"/>
              </a:rPr>
              <a:t>Bullying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CDA567-4CEB-0D43-8BC7-1A30237FF287}"/>
              </a:ext>
            </a:extLst>
          </p:cNvPr>
          <p:cNvSpPr/>
          <p:nvPr/>
        </p:nvSpPr>
        <p:spPr>
          <a:xfrm>
            <a:off x="435769" y="1443841"/>
            <a:ext cx="1144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rgbClr val="0A81C4"/>
                </a:solidFill>
                <a:latin typeface="+mj-lt"/>
              </a:rPr>
              <a:t>Banter</a:t>
            </a:r>
          </a:p>
        </p:txBody>
      </p:sp>
    </p:spTree>
    <p:extLst>
      <p:ext uri="{BB962C8B-B14F-4D97-AF65-F5344CB8AC3E}">
        <p14:creationId xmlns:p14="http://schemas.microsoft.com/office/powerpoint/2010/main" val="1427651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12801</TotalTime>
  <Words>624</Words>
  <Application>Microsoft Macintosh PowerPoint</Application>
  <PresentationFormat>Widescreen</PresentationFormat>
  <Paragraphs>91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APPLE CHANCERY</vt:lpstr>
      <vt:lpstr>Arial</vt:lpstr>
      <vt:lpstr>Arial Nova</vt:lpstr>
      <vt:lpstr>Arial Nova Light</vt:lpstr>
      <vt:lpstr>Calibri</vt:lpstr>
      <vt:lpstr>Calibri Light</vt:lpstr>
      <vt:lpstr>Century</vt:lpstr>
      <vt:lpstr>Stencil</vt:lpstr>
      <vt:lpstr>Wingdings</vt:lpstr>
      <vt:lpstr>Office Theme</vt:lpstr>
      <vt:lpstr>PowerPoint Presentation</vt:lpstr>
      <vt:lpstr>Assembly Objectives </vt:lpstr>
      <vt:lpstr>Our relationships are diverse, and they are all important.</vt:lpstr>
      <vt:lpstr>What qualities do positive relationships show?</vt:lpstr>
      <vt:lpstr>Why should we care about creating positive relationships?</vt:lpstr>
      <vt:lpstr>How can we create positive relationships?</vt:lpstr>
      <vt:lpstr>What happens when we don’t have a positive relationship?</vt:lpstr>
      <vt:lpstr>What is the difference between bullying and banter? </vt:lpstr>
      <vt:lpstr>Bullying vs. Banter</vt:lpstr>
      <vt:lpstr>What can bullying be?</vt:lpstr>
      <vt:lpstr>PowerPoint Presentation</vt:lpstr>
      <vt:lpstr>PowerPoint Presentation</vt:lpstr>
      <vt:lpstr>Hands up if you have ever witnessed bullying</vt:lpstr>
      <vt:lpstr>Hands up if you have witnessed banter that you now think might be bullying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Anti-Bullying Week 2018 Choose Respect </dc:title>
  <dc:creator>Lucy Harvey</dc:creator>
  <cp:lastModifiedBy>Lucy Harvey</cp:lastModifiedBy>
  <cp:revision>55</cp:revision>
  <cp:lastPrinted>2018-11-02T15:08:31Z</cp:lastPrinted>
  <dcterms:created xsi:type="dcterms:W3CDTF">2018-10-22T10:49:46Z</dcterms:created>
  <dcterms:modified xsi:type="dcterms:W3CDTF">2020-08-27T14:07:54Z</dcterms:modified>
</cp:coreProperties>
</file>