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19"/>
  </p:notesMasterIdLst>
  <p:sldIdLst>
    <p:sldId id="256" r:id="rId2"/>
    <p:sldId id="258" r:id="rId3"/>
    <p:sldId id="259" r:id="rId4"/>
    <p:sldId id="285" r:id="rId5"/>
    <p:sldId id="286" r:id="rId6"/>
    <p:sldId id="267" r:id="rId7"/>
    <p:sldId id="266" r:id="rId8"/>
    <p:sldId id="264" r:id="rId9"/>
    <p:sldId id="283" r:id="rId10"/>
    <p:sldId id="268" r:id="rId11"/>
    <p:sldId id="276" r:id="rId12"/>
    <p:sldId id="277" r:id="rId13"/>
    <p:sldId id="273" r:id="rId14"/>
    <p:sldId id="275" r:id="rId15"/>
    <p:sldId id="278" r:id="rId16"/>
    <p:sldId id="281" r:id="rId17"/>
    <p:sldId id="28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42"/>
    <p:restoredTop sz="94620"/>
  </p:normalViewPr>
  <p:slideViewPr>
    <p:cSldViewPr snapToGrid="0" snapToObjects="1">
      <p:cViewPr varScale="1">
        <p:scale>
          <a:sx n="103" d="100"/>
          <a:sy n="103" d="100"/>
        </p:scale>
        <p:origin x="10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3F5B2-ABE2-7D46-8D85-FE19EBAFF81D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06C2E-B95C-FB4D-9E55-E0276B9EB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6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order would these appear in if they were in order of importance?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006C2E-B95C-FB4D-9E55-E0276B9EB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7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adb1fce44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adb1fce44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794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0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422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2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436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45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50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079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6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5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12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947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5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185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6656-5270-1F4A-9092-74C9B65A40BC}" type="datetimeFigureOut">
              <a:rPr lang="en-US" smtClean="0"/>
              <a:t>9/8/21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1C9C25-734F-1542-914E-35DF59614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7F89-27B2-4341-BEAD-5B6CB47C0F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Friendship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72030-533B-2745-BFD2-B0C5E545EC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2C200C-B661-7C4A-9055-85E39C5CE7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3" y="928938"/>
            <a:ext cx="4047843" cy="1123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D232CF-A4AE-5542-88EA-2D76C1FD2D0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9222" y="3429001"/>
            <a:ext cx="4852415" cy="2474662"/>
          </a:xfrm>
          <a:prstGeom prst="rect">
            <a:avLst/>
          </a:prstGeom>
        </p:spPr>
      </p:pic>
      <p:sp>
        <p:nvSpPr>
          <p:cNvPr id="7" name="Oval Callout 6">
            <a:extLst>
              <a:ext uri="{FF2B5EF4-FFF2-40B4-BE49-F238E27FC236}">
                <a16:creationId xmlns:a16="http://schemas.microsoft.com/office/drawing/2014/main" id="{0092CD91-2E03-754A-A237-84238054C74E}"/>
              </a:ext>
            </a:extLst>
          </p:cNvPr>
          <p:cNvSpPr/>
          <p:nvPr/>
        </p:nvSpPr>
        <p:spPr>
          <a:xfrm>
            <a:off x="9196386" y="1388565"/>
            <a:ext cx="2541588" cy="1504950"/>
          </a:xfrm>
          <a:prstGeom prst="wedgeEllipseCallou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Welcome Aboard!</a:t>
            </a:r>
          </a:p>
        </p:txBody>
      </p:sp>
    </p:spTree>
    <p:extLst>
      <p:ext uri="{BB962C8B-B14F-4D97-AF65-F5344CB8AC3E}">
        <p14:creationId xmlns:p14="http://schemas.microsoft.com/office/powerpoint/2010/main" val="177333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81CF-BE09-9F46-99E4-6D5BCFB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Getting advice and support from friends is a great way to make you feel better!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31176-C92A-964E-8570-5FCD5BFB5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else can you do if you have a problem or need to talk about something?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800" dirty="0"/>
              <a:t>Talk to a Parent?</a:t>
            </a:r>
          </a:p>
          <a:p>
            <a:r>
              <a:rPr lang="en-US" sz="2800" dirty="0"/>
              <a:t>Talk to a Teacher?</a:t>
            </a:r>
          </a:p>
          <a:p>
            <a:r>
              <a:rPr lang="en-US" sz="2800" dirty="0"/>
              <a:t>Use </a:t>
            </a:r>
            <a:r>
              <a:rPr lang="en-US" sz="2800" b="1" dirty="0" err="1">
                <a:solidFill>
                  <a:srgbClr val="0070C0"/>
                </a:solidFill>
              </a:rPr>
              <a:t>tootoot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536396" y="771433"/>
            <a:ext cx="117600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r>
              <a:rPr lang="en" sz="4400" dirty="0">
                <a:latin typeface="+mj-lt"/>
                <a:ea typeface="Open Sans"/>
                <a:cs typeface="Open Sans"/>
                <a:sym typeface="Open Sans"/>
              </a:rPr>
              <a:t>How can </a:t>
            </a:r>
            <a:r>
              <a:rPr lang="en" sz="4400" b="1" dirty="0">
                <a:solidFill>
                  <a:srgbClr val="0A81C4"/>
                </a:solidFill>
                <a:latin typeface="+mj-lt"/>
                <a:ea typeface="Open Sans"/>
                <a:cs typeface="Open Sans"/>
                <a:sym typeface="Open Sans"/>
              </a:rPr>
              <a:t>tootoot</a:t>
            </a:r>
            <a:r>
              <a:rPr lang="en" sz="4400" dirty="0">
                <a:latin typeface="+mj-lt"/>
                <a:ea typeface="Open Sans"/>
                <a:cs typeface="Open Sans"/>
                <a:sym typeface="Open Sans"/>
              </a:rPr>
              <a:t> help</a:t>
            </a:r>
            <a:r>
              <a:rPr lang="en" sz="4400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? </a:t>
            </a:r>
            <a:endParaRPr sz="4400" dirty="0"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090117-50C1-EF49-9D37-ABF1A21C42D4}"/>
              </a:ext>
            </a:extLst>
          </p:cNvPr>
          <p:cNvSpPr txBox="1"/>
          <p:nvPr/>
        </p:nvSpPr>
        <p:spPr>
          <a:xfrm>
            <a:off x="452411" y="2951946"/>
            <a:ext cx="112871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A81C4"/>
                </a:solidFill>
                <a:latin typeface="+mj-lt"/>
              </a:rPr>
              <a:t>Tootoot</a:t>
            </a:r>
            <a:r>
              <a:rPr lang="en-US" sz="2800" dirty="0">
                <a:latin typeface="+mj-lt"/>
              </a:rPr>
              <a:t> is a </a:t>
            </a:r>
            <a:r>
              <a:rPr lang="en-US" sz="2800" dirty="0">
                <a:solidFill>
                  <a:srgbClr val="0A81C4"/>
                </a:solidFill>
                <a:latin typeface="+mj-lt"/>
              </a:rPr>
              <a:t>safe</a:t>
            </a:r>
            <a:r>
              <a:rPr lang="en-US" sz="2800" dirty="0">
                <a:latin typeface="+mj-lt"/>
              </a:rPr>
              <a:t> and </a:t>
            </a:r>
            <a:r>
              <a:rPr lang="en-US" sz="2800" dirty="0">
                <a:solidFill>
                  <a:srgbClr val="0A81C4"/>
                </a:solidFill>
                <a:latin typeface="+mj-lt"/>
              </a:rPr>
              <a:t>private</a:t>
            </a:r>
            <a:r>
              <a:rPr lang="en-US" sz="2800" dirty="0">
                <a:latin typeface="+mj-lt"/>
              </a:rPr>
              <a:t> place to talk about anything that is </a:t>
            </a:r>
            <a:r>
              <a:rPr lang="en-US" sz="2800" dirty="0">
                <a:solidFill>
                  <a:srgbClr val="0A81C4"/>
                </a:solidFill>
                <a:latin typeface="+mj-lt"/>
              </a:rPr>
              <a:t>worrying</a:t>
            </a:r>
            <a:r>
              <a:rPr lang="en-US" sz="2800" dirty="0">
                <a:latin typeface="+mj-lt"/>
              </a:rPr>
              <a:t> you.</a:t>
            </a:r>
          </a:p>
          <a:p>
            <a:pPr algn="ctr"/>
            <a:endParaRPr lang="en-US" sz="2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9616F-26B3-6149-85E4-CF52F39CE3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432" y="6086901"/>
            <a:ext cx="2783351" cy="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79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7D3D1-9D39-A646-91F3-18112B9814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357" y="58014"/>
            <a:ext cx="8709285" cy="6466643"/>
          </a:xfrm>
          <a:prstGeom prst="rect">
            <a:avLst/>
          </a:prstGeom>
        </p:spPr>
      </p:pic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3CCE08F0-7515-CE42-AF89-175B409AA7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28615"/>
            <a:ext cx="1910862" cy="529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BAE18E-85CB-6F4C-A4F2-F40E3E6D61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0" y="216132"/>
            <a:ext cx="1660927" cy="12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72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A37AA-3259-9041-9AB4-CAAC197C4C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6304085"/>
            <a:ext cx="1592348" cy="441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028B79-183C-484E-8E9D-2978CBE0B0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5515" y="643466"/>
            <a:ext cx="8449408" cy="5571067"/>
          </a:xfrm>
          <a:prstGeom prst="rect">
            <a:avLst/>
          </a:prstGeom>
        </p:spPr>
      </p:pic>
      <p:pic>
        <p:nvPicPr>
          <p:cNvPr id="5" name="Picture 4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A5FC38FE-F3A5-E549-92BC-26593DFF5E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6431"/>
            <a:ext cx="2008563" cy="5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5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A37AA-3259-9041-9AB4-CAAC197C4C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6304085"/>
            <a:ext cx="1592348" cy="441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29834-1FB1-074C-8873-2DAD1145EB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78" r="13534" b="11829"/>
          <a:stretch/>
        </p:blipFill>
        <p:spPr>
          <a:xfrm>
            <a:off x="1963615" y="458890"/>
            <a:ext cx="8264769" cy="5897947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2C3626B-3188-214E-8AD7-1860344F65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37" y="6187247"/>
            <a:ext cx="2008563" cy="5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0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19;p37">
            <a:extLst>
              <a:ext uri="{FF2B5EF4-FFF2-40B4-BE49-F238E27FC236}">
                <a16:creationId xmlns:a16="http://schemas.microsoft.com/office/drawing/2014/main" id="{D308B005-1B3B-BA48-97D4-9CF2DD8B1AD8}"/>
              </a:ext>
            </a:extLst>
          </p:cNvPr>
          <p:cNvPicPr preferRelativeResize="0"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307" y="907203"/>
            <a:ext cx="8387861" cy="4966059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E8B394-4D16-3849-BE5C-9E12C08C83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77" y="6304085"/>
            <a:ext cx="1592348" cy="441144"/>
          </a:xfrm>
          <a:prstGeom prst="rect">
            <a:avLst/>
          </a:prstGeom>
        </p:spPr>
      </p:pic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47855624-6AEA-A743-AD1C-69383A9515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37" y="6187247"/>
            <a:ext cx="2008563" cy="55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3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708D3-E090-B94A-A5B2-5528F61E5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57" y="1634898"/>
            <a:ext cx="10729686" cy="358820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are always here to support and help you if there’s anything that’s on your mind.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Always tell a teacher, a friend or </a:t>
            </a:r>
            <a:r>
              <a:rPr lang="en-US" sz="2800" b="1" dirty="0" err="1">
                <a:solidFill>
                  <a:srgbClr val="0A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tootoot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if something is making you feel unhappy or unsafe.</a:t>
            </a: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If you forget your </a:t>
            </a:r>
            <a:r>
              <a:rPr lang="en-US" sz="2800" b="1" dirty="0" err="1">
                <a:solidFill>
                  <a:srgbClr val="0A81C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tootoot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login please speak to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[INSERT NAME HERE]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6875C-D872-3D4B-B719-CC06E50D6D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8432" y="6086901"/>
            <a:ext cx="2783351" cy="7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BAF35-C906-5643-8E3D-C09A3C7F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DF7F7-4CCA-E948-A298-B3FEFB698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questions?</a:t>
            </a:r>
          </a:p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AE03D13-EA1A-A94F-9F95-FD384F237F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212" y="624110"/>
            <a:ext cx="4047843" cy="1123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DDF26-B8B6-2449-84DC-D81C8FC20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269" y="363177"/>
            <a:ext cx="4258742" cy="65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23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8299-BB01-B748-A7DC-502959B9B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5" y="624110"/>
            <a:ext cx="11574378" cy="1280890"/>
          </a:xfrm>
        </p:spPr>
        <p:txBody>
          <a:bodyPr/>
          <a:lstStyle/>
          <a:p>
            <a:pPr algn="ctr"/>
            <a:r>
              <a:rPr lang="en-US" dirty="0"/>
              <a:t>Why do we need friends?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0081A06-E274-8F4C-8FE1-C2020C84A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9714" y="2229852"/>
            <a:ext cx="659257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4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42B6-FBE9-3C4F-BB9A-0BD3662E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41D0E-AEA6-9744-871E-10FACA764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solidFill>
                  <a:schemeClr val="accent3"/>
                </a:solidFill>
              </a:rPr>
              <a:t>What qualities do you like about your friends?</a:t>
            </a:r>
          </a:p>
        </p:txBody>
      </p:sp>
    </p:spTree>
    <p:extLst>
      <p:ext uri="{BB962C8B-B14F-4D97-AF65-F5344CB8AC3E}">
        <p14:creationId xmlns:p14="http://schemas.microsoft.com/office/powerpoint/2010/main" val="696558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D38C9-23DD-2B47-8DF2-0C491408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8441" y="579829"/>
            <a:ext cx="11622504" cy="1280890"/>
          </a:xfrm>
        </p:spPr>
        <p:txBody>
          <a:bodyPr/>
          <a:lstStyle/>
          <a:p>
            <a:pPr algn="ctr"/>
            <a:r>
              <a:rPr lang="en-US" b="1" u="sng" dirty="0"/>
              <a:t>Friendship qualities?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CD30F0-795E-F846-9FF9-B64572FB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096" y="2503418"/>
            <a:ext cx="33559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A8E6"/>
                </a:solidFill>
                <a:latin typeface="+mj-lt"/>
              </a:rPr>
              <a:t>trust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448B66-B8EC-6149-9888-568E6A452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9925" y="1538121"/>
            <a:ext cx="33559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2DB7BC"/>
                </a:solidFill>
                <a:latin typeface="+mj-lt"/>
              </a:rPr>
              <a:t>sense of humour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24FA94-7037-8746-8074-D48401FB2F57}"/>
              </a:ext>
            </a:extLst>
          </p:cNvPr>
          <p:cNvSpPr/>
          <p:nvPr/>
        </p:nvSpPr>
        <p:spPr>
          <a:xfrm>
            <a:off x="3930167" y="3599642"/>
            <a:ext cx="37353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4400" b="1" dirty="0">
                <a:solidFill>
                  <a:srgbClr val="F08218"/>
                </a:solidFill>
              </a:rPr>
              <a:t>good listener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7CA38-DCBB-E440-9722-7F9F0F6DB5B9}"/>
              </a:ext>
            </a:extLst>
          </p:cNvPr>
          <p:cNvSpPr/>
          <p:nvPr/>
        </p:nvSpPr>
        <p:spPr>
          <a:xfrm>
            <a:off x="7726052" y="4735204"/>
            <a:ext cx="30380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CA4692"/>
                </a:solidFill>
              </a:rPr>
              <a:t>supportive</a:t>
            </a:r>
            <a:endParaRPr lang="en-US" sz="4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D8021B-A90A-0E45-AC45-0E1EE401E4B1}"/>
              </a:ext>
            </a:extLst>
          </p:cNvPr>
          <p:cNvSpPr/>
          <p:nvPr/>
        </p:nvSpPr>
        <p:spPr>
          <a:xfrm>
            <a:off x="1671637" y="5327375"/>
            <a:ext cx="3883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4400" b="1" dirty="0">
                <a:solidFill>
                  <a:srgbClr val="87BD31"/>
                </a:solidFill>
                <a:latin typeface="+mj-lt"/>
              </a:rPr>
              <a:t>reliability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B3EF6-0BC4-7346-8051-AC1D38234213}"/>
              </a:ext>
            </a:extLst>
          </p:cNvPr>
          <p:cNvSpPr/>
          <p:nvPr/>
        </p:nvSpPr>
        <p:spPr>
          <a:xfrm>
            <a:off x="9077704" y="2610852"/>
            <a:ext cx="23278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4400" b="1" dirty="0">
                <a:solidFill>
                  <a:srgbClr val="08743A"/>
                </a:solidFill>
              </a:rPr>
              <a:t>honesty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78935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FFA-9F9F-1047-B194-FF502C02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Being a friend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CFE1B-507F-8740-BA6C-23FB06E9E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420" y="19050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American writer and poet Ralph Waldo Emerson once said:</a:t>
            </a:r>
          </a:p>
          <a:p>
            <a:pPr marL="0" indent="0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“ The only way to have a friend is to be one.”</a:t>
            </a:r>
          </a:p>
        </p:txBody>
      </p:sp>
    </p:spTree>
    <p:extLst>
      <p:ext uri="{BB962C8B-B14F-4D97-AF65-F5344CB8AC3E}">
        <p14:creationId xmlns:p14="http://schemas.microsoft.com/office/powerpoint/2010/main" val="4230967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37B9-263A-A04A-B3E5-95DB94DF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Friends can sometimes fall out, disagree or have arguments…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84D5F5-33B2-654B-89AF-2CACCE92C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3"/>
          <a:stretch/>
        </p:blipFill>
        <p:spPr>
          <a:xfrm>
            <a:off x="4919938" y="2443783"/>
            <a:ext cx="3041757" cy="3122130"/>
          </a:xfrm>
        </p:spPr>
      </p:pic>
    </p:spTree>
    <p:extLst>
      <p:ext uri="{BB962C8B-B14F-4D97-AF65-F5344CB8AC3E}">
        <p14:creationId xmlns:p14="http://schemas.microsoft.com/office/powerpoint/2010/main" val="2744626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37B9-263A-A04A-B3E5-95DB94DF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….but understanding and forgiveness are also great friendship qualities!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1B1FD17-F630-F049-B33A-B2AB6EB1F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191" y="2013285"/>
            <a:ext cx="6762391" cy="450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37550-BAC7-6F4B-982F-2FF13B32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 can be there for you during happy times and difficult times.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9C265B-29E2-1943-8F2A-292817C83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892" y="2437948"/>
            <a:ext cx="5150114" cy="3778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BE25C3-F07E-8148-B5CE-DBEB1E5C5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3040" y="2451663"/>
            <a:ext cx="5667943" cy="377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0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865848-858A-9E4B-9E66-4CAF13949685}"/>
              </a:ext>
            </a:extLst>
          </p:cNvPr>
          <p:cNvSpPr txBox="1"/>
          <p:nvPr/>
        </p:nvSpPr>
        <p:spPr>
          <a:xfrm>
            <a:off x="2023166" y="490330"/>
            <a:ext cx="8585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How can we make it easier for each other to talk?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09F2C-4B67-EB47-BF36-BD184FE64EB0}"/>
              </a:ext>
            </a:extLst>
          </p:cNvPr>
          <p:cNvSpPr txBox="1"/>
          <p:nvPr/>
        </p:nvSpPr>
        <p:spPr>
          <a:xfrm>
            <a:off x="2023166" y="2373611"/>
            <a:ext cx="987213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in with family and friends.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don’t judge.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them in the same way, no matter what they say.</a:t>
            </a:r>
          </a:p>
          <a:p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“Are you ok?” twice</a:t>
            </a:r>
          </a:p>
          <a:p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0550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{98C2C9C8-218D-5544-B20E-BA8AF1918C11}tf10001069</Template>
  <TotalTime>4370</TotalTime>
  <Words>273</Words>
  <Application>Microsoft Macintosh PowerPoint</Application>
  <PresentationFormat>Widescreen</PresentationFormat>
  <Paragraphs>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Wingdings 3</vt:lpstr>
      <vt:lpstr>Wisp</vt:lpstr>
      <vt:lpstr>Friendship</vt:lpstr>
      <vt:lpstr>Why do we need friends?</vt:lpstr>
      <vt:lpstr> </vt:lpstr>
      <vt:lpstr>Friendship qualities?</vt:lpstr>
      <vt:lpstr>Being a friend</vt:lpstr>
      <vt:lpstr>Friends can sometimes fall out, disagree or have arguments…</vt:lpstr>
      <vt:lpstr>….but understanding and forgiveness are also great friendship qualities!</vt:lpstr>
      <vt:lpstr>Friends can be there for you during happy times and difficult times.</vt:lpstr>
      <vt:lpstr>PowerPoint Presentation</vt:lpstr>
      <vt:lpstr>Getting advice and support from friends is a great way to make you feel better!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Cam Carstairs</dc:creator>
  <cp:lastModifiedBy>Cam Carstairs</cp:lastModifiedBy>
  <cp:revision>9</cp:revision>
  <dcterms:created xsi:type="dcterms:W3CDTF">2021-09-04T10:35:20Z</dcterms:created>
  <dcterms:modified xsi:type="dcterms:W3CDTF">2021-09-08T09:16:56Z</dcterms:modified>
</cp:coreProperties>
</file>