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Light" charset="1" panose="02000000000000000000"/>
      <p:regular r:id="rId10"/>
    </p:embeddedFont>
    <p:embeddedFont>
      <p:font typeface="Poppins Light Bold" charset="1" panose="02000000000000000000"/>
      <p:regular r:id="rId11"/>
    </p:embeddedFont>
    <p:embeddedFont>
      <p:font typeface="Poppins Medium" charset="1" panose="02000000000000000000"/>
      <p:regular r:id="rId12"/>
    </p:embeddedFont>
    <p:embeddedFont>
      <p:font typeface="Poppins Medium Bold" charset="1" panose="02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25" Target="slides/slide12.xml" Type="http://schemas.openxmlformats.org/officeDocument/2006/relationships/slide"/><Relationship Id="rId26" Target="slides/slide13.xml" Type="http://schemas.openxmlformats.org/officeDocument/2006/relationships/slide"/><Relationship Id="rId27" Target="slides/slide14.xml" Type="http://schemas.openxmlformats.org/officeDocument/2006/relationships/slide"/><Relationship Id="rId28" Target="slides/slide15.xml" Type="http://schemas.openxmlformats.org/officeDocument/2006/relationships/slide"/><Relationship Id="rId29" Target="slides/slide16.xml" Type="http://schemas.openxmlformats.org/officeDocument/2006/relationships/slide"/><Relationship Id="rId3" Target="viewProps.xml" Type="http://schemas.openxmlformats.org/officeDocument/2006/relationships/viewProps"/><Relationship Id="rId30" Target="slides/slide17.xml" Type="http://schemas.openxmlformats.org/officeDocument/2006/relationships/slide"/><Relationship Id="rId31" Target="slides/slide18.xml" Type="http://schemas.openxmlformats.org/officeDocument/2006/relationships/slide"/><Relationship Id="rId32" Target="slides/slide19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7.pn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12" Target="../media/image38.png" Type="http://schemas.openxmlformats.org/officeDocument/2006/relationships/image"/><Relationship Id="rId13" Target="../media/image39.svg" Type="http://schemas.openxmlformats.org/officeDocument/2006/relationships/image"/><Relationship Id="rId14" Target="../media/image7.png" Type="http://schemas.openxmlformats.org/officeDocument/2006/relationships/image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4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972545">
            <a:off x="-2856714" y="-5442448"/>
            <a:ext cx="10578966" cy="1142128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2008875" y="-702589"/>
            <a:ext cx="17375562" cy="1843560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316730">
            <a:off x="-1381685" y="6286113"/>
            <a:ext cx="7628908" cy="663715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704018" y="433101"/>
            <a:ext cx="4310256" cy="1191198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2859146" y="3030098"/>
            <a:ext cx="12569707" cy="4226805"/>
            <a:chOff x="0" y="0"/>
            <a:chExt cx="16759610" cy="563574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04775"/>
              <a:ext cx="16759610" cy="41708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99"/>
                </a:lnSpc>
              </a:pPr>
              <a:r>
                <a:rPr lang="en-US" sz="10999">
                  <a:solidFill>
                    <a:srgbClr val="000000"/>
                  </a:solidFill>
                  <a:latin typeface="Poppins Medium"/>
                </a:rPr>
                <a:t>ANTI-BULLYING WEEK 2021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379619" y="4453368"/>
              <a:ext cx="16000371" cy="11823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559"/>
                </a:lnSpc>
                <a:spcBef>
                  <a:spcPct val="0"/>
                </a:spcBef>
              </a:pPr>
              <a:r>
                <a:rPr lang="en-US" sz="5399">
                  <a:solidFill>
                    <a:srgbClr val="000000"/>
                  </a:solidFill>
                  <a:latin typeface="Poppins Medium"/>
                </a:rPr>
                <a:t>'One Kind Word'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615049">
            <a:off x="13569038" y="-2583212"/>
            <a:ext cx="7380525" cy="488959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179256">
            <a:off x="1362377" y="8275921"/>
            <a:ext cx="3886409" cy="40221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324697" y="-969698"/>
            <a:ext cx="3672056" cy="399679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462511" y="6552700"/>
            <a:ext cx="4262885" cy="47630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5373943" y="3280796"/>
            <a:ext cx="7540113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>
                <a:solidFill>
                  <a:srgbClr val="000000"/>
                </a:solidFill>
                <a:latin typeface="Poppins Medium"/>
              </a:rPr>
              <a:t>QUESTION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28803" y="5086350"/>
            <a:ext cx="10030394" cy="830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9"/>
              </a:lnSpc>
            </a:pPr>
            <a:r>
              <a:rPr lang="en-US" sz="5099">
                <a:solidFill>
                  <a:srgbClr val="000000"/>
                </a:solidFill>
                <a:latin typeface="Poppins Medium"/>
              </a:rPr>
              <a:t>Why say something kind?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644726" y="591548"/>
            <a:ext cx="2783796" cy="7693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28700"/>
            <a:ext cx="11417655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>
                <a:solidFill>
                  <a:srgbClr val="000000"/>
                </a:solidFill>
                <a:latin typeface="Poppins Medium"/>
              </a:rPr>
              <a:t>BEING KIND VS. BEING KIND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52500" y="2744300"/>
            <a:ext cx="3597169" cy="830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9"/>
              </a:lnSpc>
            </a:pPr>
            <a:r>
              <a:rPr lang="en-US" sz="5099">
                <a:solidFill>
                  <a:srgbClr val="000000"/>
                </a:solidFill>
                <a:latin typeface="Poppins Medium"/>
              </a:rPr>
              <a:t>Being Kind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163906" y="2744300"/>
            <a:ext cx="4545847" cy="830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9"/>
              </a:lnSpc>
            </a:pPr>
            <a:r>
              <a:rPr lang="en-US" sz="5099">
                <a:solidFill>
                  <a:srgbClr val="000000"/>
                </a:solidFill>
                <a:latin typeface="Poppins Medium"/>
              </a:rPr>
              <a:t>Being Unkind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3944280"/>
            <a:ext cx="7784760" cy="5828370"/>
            <a:chOff x="0" y="0"/>
            <a:chExt cx="10379680" cy="777116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76200"/>
              <a:ext cx="10379680" cy="6324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799">
                  <a:solidFill>
                    <a:srgbClr val="000000"/>
                  </a:solidFill>
                  <a:latin typeface="Poppins Light"/>
                </a:rPr>
                <a:t>Cheer someone</a:t>
              </a:r>
              <a:r>
                <a:rPr lang="en-US" sz="1599">
                  <a:solidFill>
                    <a:srgbClr val="000000"/>
                  </a:solidFill>
                  <a:latin typeface="Poppins Light"/>
                </a:rPr>
                <a:t> up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230320"/>
              <a:ext cx="10379680" cy="6153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49"/>
                </a:lnSpc>
              </a:pPr>
              <a:r>
                <a:rPr lang="en-US" sz="2699">
                  <a:solidFill>
                    <a:srgbClr val="000000"/>
                  </a:solidFill>
                  <a:latin typeface="Poppins Light"/>
                </a:rPr>
                <a:t>More likely that someone will be kind to you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519695"/>
              <a:ext cx="10379680" cy="13011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49"/>
                </a:lnSpc>
              </a:pPr>
              <a:r>
                <a:rPr lang="en-US" sz="2699">
                  <a:solidFill>
                    <a:srgbClr val="000000"/>
                  </a:solidFill>
                  <a:latin typeface="Poppins Light"/>
                </a:rPr>
                <a:t>Could improve mental health for them AND you!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494870"/>
              <a:ext cx="10379680" cy="19869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49"/>
                </a:lnSpc>
              </a:pPr>
              <a:r>
                <a:rPr lang="en-US" sz="2699">
                  <a:solidFill>
                    <a:srgbClr val="000000"/>
                  </a:solidFill>
                  <a:latin typeface="Poppins Light"/>
                </a:rPr>
                <a:t>Kindness fuels kindness. One kind word could lead to thousands! Let’s make the world a better place.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7155845"/>
              <a:ext cx="10379680" cy="6153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4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331170" y="3944280"/>
            <a:ext cx="7784760" cy="4861339"/>
            <a:chOff x="0" y="0"/>
            <a:chExt cx="10379680" cy="6481785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76200"/>
              <a:ext cx="10379680" cy="6324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799">
                  <a:solidFill>
                    <a:srgbClr val="000000"/>
                  </a:solidFill>
                  <a:latin typeface="Poppins Light"/>
                </a:rPr>
                <a:t>Make someone feel bad about themselves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230320"/>
              <a:ext cx="10379680" cy="6153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49"/>
                </a:lnSpc>
              </a:pPr>
              <a:r>
                <a:rPr lang="en-US" sz="2699">
                  <a:solidFill>
                    <a:srgbClr val="000000"/>
                  </a:solidFill>
                  <a:latin typeface="Poppins Light"/>
                </a:rPr>
                <a:t>Less chance of that person being kind to</a:t>
              </a:r>
              <a:r>
                <a:rPr lang="en-US" sz="1499">
                  <a:solidFill>
                    <a:srgbClr val="000000"/>
                  </a:solidFill>
                  <a:latin typeface="Poppins Light"/>
                </a:rPr>
                <a:t> you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2519695"/>
              <a:ext cx="10379680" cy="13011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49"/>
                </a:lnSpc>
              </a:pPr>
              <a:r>
                <a:rPr lang="en-US" sz="2699">
                  <a:solidFill>
                    <a:srgbClr val="000000"/>
                  </a:solidFill>
                  <a:latin typeface="Poppins Light"/>
                </a:rPr>
                <a:t>Could damage their mental health which can lead to long term challenges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4494870"/>
              <a:ext cx="10379680" cy="19869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49"/>
                </a:lnSpc>
              </a:pPr>
              <a:r>
                <a:rPr lang="en-US" sz="2699">
                  <a:solidFill>
                    <a:srgbClr val="000000"/>
                  </a:solidFill>
                  <a:latin typeface="Poppins Light"/>
                </a:rPr>
                <a:t>Being generally unkind can affect what people think about you and how they behave towards you.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623324">
            <a:off x="13513269" y="-621458"/>
            <a:ext cx="6280347" cy="3722533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564565">
            <a:off x="2227744" y="8484801"/>
            <a:ext cx="7315200" cy="3604399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23550" y="-2827158"/>
            <a:ext cx="5171284" cy="562860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5082426" y="644030"/>
            <a:ext cx="2783796" cy="7693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615049">
            <a:off x="13569038" y="-2583212"/>
            <a:ext cx="7380525" cy="488959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179256">
            <a:off x="1362377" y="8275921"/>
            <a:ext cx="3886409" cy="40221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324697" y="7593331"/>
            <a:ext cx="3672056" cy="399679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44726" y="591548"/>
            <a:ext cx="2783796" cy="76934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170557" y="3280796"/>
            <a:ext cx="15946886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>
                <a:solidFill>
                  <a:srgbClr val="000000"/>
                </a:solidFill>
                <a:latin typeface="Poppins Medium"/>
              </a:rPr>
              <a:t>KINDNESS FUELS KINDNESS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47359" y="5086350"/>
            <a:ext cx="13709195" cy="2506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9"/>
              </a:lnSpc>
            </a:pPr>
            <a:r>
              <a:rPr lang="en-US" sz="5099">
                <a:solidFill>
                  <a:srgbClr val="000000"/>
                </a:solidFill>
                <a:latin typeface="Poppins Medium"/>
              </a:rPr>
              <a:t>One kind word could lead to thousands!</a:t>
            </a:r>
          </a:p>
          <a:p>
            <a:pPr algn="ctr">
              <a:lnSpc>
                <a:spcPts val="6629"/>
              </a:lnSpc>
            </a:pPr>
            <a:r>
              <a:rPr lang="en-US" sz="5099">
                <a:solidFill>
                  <a:srgbClr val="000000"/>
                </a:solidFill>
                <a:latin typeface="Poppins Medium"/>
              </a:rPr>
              <a:t>Let’s make the world a better place!</a:t>
            </a:r>
          </a:p>
          <a:p>
            <a:pPr algn="ctr">
              <a:lnSpc>
                <a:spcPts val="6629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615049">
            <a:off x="9737250" y="-3685827"/>
            <a:ext cx="17101499" cy="1132974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179256">
            <a:off x="-683211" y="9046723"/>
            <a:ext cx="3886409" cy="40221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644726" y="591548"/>
            <a:ext cx="2783796" cy="76934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1979045"/>
            <a:ext cx="15946886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>
                <a:solidFill>
                  <a:srgbClr val="000000"/>
                </a:solidFill>
                <a:latin typeface="Poppins Medium"/>
              </a:rPr>
              <a:t>ASSEMBLY CHALLENGE!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89402" y="3731948"/>
            <a:ext cx="13709195" cy="5859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9"/>
              </a:lnSpc>
            </a:pPr>
            <a:r>
              <a:rPr lang="en-US" sz="5099">
                <a:solidFill>
                  <a:srgbClr val="000000"/>
                </a:solidFill>
                <a:latin typeface="Poppins Medium"/>
              </a:rPr>
              <a:t>Say at least one kind word to five people by the end of today. If you are aware of anyone who may be struggling or not feeling great, make a point of delivering some kindness to them. It could turn their day around!</a:t>
            </a:r>
          </a:p>
          <a:p>
            <a:pPr algn="ctr">
              <a:lnSpc>
                <a:spcPts val="6629"/>
              </a:lnSpc>
            </a:pP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11063">
            <a:off x="14119127" y="7730462"/>
            <a:ext cx="6280347" cy="372253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4906440">
            <a:off x="11377223" y="-5475552"/>
            <a:ext cx="4980911" cy="94792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69858" y="1130184"/>
            <a:ext cx="8348285" cy="291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>
                <a:solidFill>
                  <a:srgbClr val="000000"/>
                </a:solidFill>
                <a:latin typeface="Poppins Medium"/>
              </a:rPr>
              <a:t>WHO CAN WE TALK TO?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42578" y="6400799"/>
            <a:ext cx="4042766" cy="2257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99"/>
              </a:lnSpc>
            </a:pPr>
            <a:r>
              <a:rPr lang="en-US" sz="2999">
                <a:solidFill>
                  <a:srgbClr val="000000"/>
                </a:solidFill>
                <a:latin typeface="Poppins Light"/>
              </a:rPr>
              <a:t>Always talk to a teacher, a friend or tootoot! Even if you're unsure. 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4750201">
            <a:off x="13829553" y="-2571750"/>
            <a:ext cx="5996386" cy="7200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564565">
            <a:off x="2227744" y="8484801"/>
            <a:ext cx="7315200" cy="360439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345528" y="-2222756"/>
            <a:ext cx="5171284" cy="562860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755901" y="4247623"/>
            <a:ext cx="1919658" cy="191965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44901" y="4650000"/>
            <a:ext cx="1598197" cy="142675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622486" y="4621425"/>
            <a:ext cx="2321642" cy="142675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6588985" y="6429374"/>
            <a:ext cx="5110029" cy="2828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99"/>
              </a:lnSpc>
            </a:pPr>
            <a:r>
              <a:rPr lang="en-US" sz="2999">
                <a:solidFill>
                  <a:srgbClr val="000000"/>
                </a:solidFill>
                <a:latin typeface="Poppins Light"/>
              </a:rPr>
              <a:t>Support each other, if you witness bullying or cyberbullying show support to the individual so they don't feel alone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17695" y="6400799"/>
            <a:ext cx="4531223" cy="3400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99"/>
              </a:lnSpc>
            </a:pPr>
            <a:r>
              <a:rPr lang="en-US" sz="2999">
                <a:solidFill>
                  <a:srgbClr val="000000"/>
                </a:solidFill>
                <a:latin typeface="Poppins Light"/>
              </a:rPr>
              <a:t>Report any bullying you see - if it’s cyberbullying, screenshot the evidence and send to tootoot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644726" y="591548"/>
            <a:ext cx="2783796" cy="7693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38225"/>
            <a:ext cx="5709691" cy="197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99"/>
              </a:lnSpc>
            </a:pPr>
            <a:r>
              <a:rPr lang="en-US" sz="6499">
                <a:solidFill>
                  <a:srgbClr val="000000"/>
                </a:solidFill>
                <a:latin typeface="Poppins Medium"/>
              </a:rPr>
              <a:t>WHAT IS TOOTOOT?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537783" y="2478715"/>
            <a:ext cx="10750217" cy="99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049"/>
              </a:lnSpc>
            </a:pPr>
            <a:r>
              <a:rPr lang="en-US" sz="2699">
                <a:solidFill>
                  <a:srgbClr val="000000"/>
                </a:solidFill>
                <a:latin typeface="Poppins Medium"/>
              </a:rPr>
              <a:t>You can use tootoot to talk about anything that is making you feel unhappy or unsafe, no matter how big or small.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537783" y="5245918"/>
            <a:ext cx="9001091" cy="99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049"/>
              </a:lnSpc>
            </a:pPr>
            <a:r>
              <a:rPr lang="en-US" sz="2699">
                <a:solidFill>
                  <a:srgbClr val="000000"/>
                </a:solidFill>
                <a:latin typeface="Poppins Medium"/>
              </a:rPr>
              <a:t>Your message goes through to a trusted teacher who will help you.</a:t>
            </a:r>
            <a:r>
              <a:rPr lang="en-US" sz="1499">
                <a:solidFill>
                  <a:srgbClr val="000000"/>
                </a:solidFill>
                <a:latin typeface="Arimo"/>
              </a:rPr>
              <a:t>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537783" y="8265794"/>
            <a:ext cx="9001091" cy="99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049"/>
              </a:lnSpc>
            </a:pPr>
            <a:r>
              <a:rPr lang="en-US" sz="2699">
                <a:solidFill>
                  <a:srgbClr val="000000"/>
                </a:solidFill>
                <a:latin typeface="Poppins Medium"/>
              </a:rPr>
              <a:t>If you can’t remember your login please speak to your teacher who will help you reset it.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37783" y="4145946"/>
            <a:ext cx="9001091" cy="47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049"/>
              </a:lnSpc>
            </a:pPr>
            <a:r>
              <a:rPr lang="en-US" sz="2699">
                <a:solidFill>
                  <a:srgbClr val="000000"/>
                </a:solidFill>
                <a:latin typeface="Poppins Medium"/>
              </a:rPr>
              <a:t>It is confidential!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37783" y="6593515"/>
            <a:ext cx="9001091" cy="99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049"/>
              </a:lnSpc>
            </a:pPr>
            <a:r>
              <a:rPr lang="en-US" sz="2699">
                <a:solidFill>
                  <a:srgbClr val="000000"/>
                </a:solidFill>
                <a:latin typeface="Poppins Medium"/>
              </a:rPr>
              <a:t>You can login to tootoot at tootoot.co.uk or download the app!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68674" y="2628042"/>
            <a:ext cx="790157" cy="76052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68674" y="4038099"/>
            <a:ext cx="790157" cy="760526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68674" y="5395245"/>
            <a:ext cx="790157" cy="760526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68674" y="6742842"/>
            <a:ext cx="790157" cy="760526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68674" y="8415122"/>
            <a:ext cx="790157" cy="760526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094873">
            <a:off x="-3490716" y="7520592"/>
            <a:ext cx="6280347" cy="37225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91287" y="1123950"/>
            <a:ext cx="14493245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60"/>
              </a:lnSpc>
              <a:spcBef>
                <a:spcPct val="0"/>
              </a:spcBef>
            </a:pPr>
            <a:r>
              <a:rPr lang="en-US" sz="9600" spc="240">
                <a:solidFill>
                  <a:srgbClr val="000000"/>
                </a:solidFill>
                <a:latin typeface="Poppins Medium Italics"/>
              </a:rPr>
              <a:t>WHAT IS TOOTOOT?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530175" y="2611518"/>
            <a:ext cx="13227649" cy="663368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564565">
            <a:off x="15657473" y="8306924"/>
            <a:ext cx="7315200" cy="360439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338800">
            <a:off x="-6967127" y="-80572"/>
            <a:ext cx="11797300" cy="78157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91287" y="1123950"/>
            <a:ext cx="14493245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60"/>
              </a:lnSpc>
              <a:spcBef>
                <a:spcPct val="0"/>
              </a:spcBef>
            </a:pPr>
            <a:r>
              <a:rPr lang="en-US" sz="9600" spc="240">
                <a:solidFill>
                  <a:srgbClr val="000000"/>
                </a:solidFill>
                <a:latin typeface="Poppins Medium Italics"/>
              </a:rPr>
              <a:t>WHAT IS TOOTOOT?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564565">
            <a:off x="15657473" y="8306924"/>
            <a:ext cx="7315200" cy="360439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338800">
            <a:off x="-6967127" y="-80572"/>
            <a:ext cx="11797300" cy="781571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3345566" y="2564013"/>
            <a:ext cx="11596868" cy="66942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615049">
            <a:off x="13569038" y="-2583212"/>
            <a:ext cx="7380525" cy="488959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179256">
            <a:off x="-473651" y="8690968"/>
            <a:ext cx="3886409" cy="40221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324697" y="-969698"/>
            <a:ext cx="3672056" cy="399679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201322" y="2000791"/>
            <a:ext cx="11885357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>
                <a:solidFill>
                  <a:srgbClr val="000000"/>
                </a:solidFill>
                <a:latin typeface="Poppins Medium"/>
              </a:rPr>
              <a:t>ASSEMBLY REVIEW!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28522" y="3980883"/>
            <a:ext cx="11654561" cy="4330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89"/>
              </a:lnSpc>
            </a:pPr>
            <a:r>
              <a:rPr lang="en-US" sz="3299">
                <a:solidFill>
                  <a:srgbClr val="000000"/>
                </a:solidFill>
                <a:latin typeface="Poppins Medium"/>
              </a:rPr>
              <a:t>• Be kind! You never know when you’ll need it in return</a:t>
            </a:r>
          </a:p>
          <a:p>
            <a:pPr>
              <a:lnSpc>
                <a:spcPts val="4289"/>
              </a:lnSpc>
            </a:pPr>
          </a:p>
          <a:p>
            <a:pPr>
              <a:lnSpc>
                <a:spcPts val="4289"/>
              </a:lnSpc>
            </a:pPr>
            <a:r>
              <a:rPr lang="en-US" sz="3299">
                <a:solidFill>
                  <a:srgbClr val="000000"/>
                </a:solidFill>
                <a:latin typeface="Poppins Medium"/>
              </a:rPr>
              <a:t>• Being kind helps everyone feel better about themselves. There’s no reason not to do it!</a:t>
            </a:r>
          </a:p>
          <a:p>
            <a:pPr>
              <a:lnSpc>
                <a:spcPts val="4289"/>
              </a:lnSpc>
            </a:pPr>
          </a:p>
          <a:p>
            <a:pPr>
              <a:lnSpc>
                <a:spcPts val="4289"/>
              </a:lnSpc>
            </a:pPr>
            <a:r>
              <a:rPr lang="en-US" sz="3299">
                <a:solidFill>
                  <a:srgbClr val="000000"/>
                </a:solidFill>
                <a:latin typeface="Poppins Medium"/>
              </a:rPr>
              <a:t>• If you are being bullied, please talk to someone or use tootoot if you don’t feel comfortable doing so.</a:t>
            </a:r>
          </a:p>
          <a:p>
            <a:pPr>
              <a:lnSpc>
                <a:spcPts val="4289"/>
              </a:lnSpc>
            </a:pP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44726" y="591548"/>
            <a:ext cx="2783796" cy="7693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0389436" y="-7275302"/>
            <a:ext cx="13395093" cy="1433327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44726" y="1800225"/>
            <a:ext cx="10562361" cy="3343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200"/>
              </a:lnSpc>
            </a:pPr>
            <a:r>
              <a:rPr lang="en-US" sz="11000">
                <a:solidFill>
                  <a:srgbClr val="000000"/>
                </a:solidFill>
                <a:latin typeface="Poppins Medium"/>
              </a:rPr>
              <a:t>THANK YOU FOR LISTENING!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700000">
            <a:off x="-3024182" y="6145130"/>
            <a:ext cx="11797300" cy="781571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644726" y="591548"/>
            <a:ext cx="2783796" cy="769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615049">
            <a:off x="13569038" y="-2583212"/>
            <a:ext cx="7380525" cy="488959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179256">
            <a:off x="1362377" y="8275921"/>
            <a:ext cx="3886409" cy="40221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324697" y="-969698"/>
            <a:ext cx="3672056" cy="399679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462511" y="6552700"/>
            <a:ext cx="4262885" cy="47630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5373943" y="2712300"/>
            <a:ext cx="7540113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>
                <a:solidFill>
                  <a:srgbClr val="000000"/>
                </a:solidFill>
                <a:latin typeface="Poppins Medium"/>
              </a:rPr>
              <a:t>ACTIVITY!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28803" y="4533258"/>
            <a:ext cx="10030394" cy="4785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4199">
                <a:solidFill>
                  <a:srgbClr val="000000"/>
                </a:solidFill>
                <a:latin typeface="Poppins Medium"/>
              </a:rPr>
              <a:t>Let’s see how much you know about bullying and the effects it can have on a student.</a:t>
            </a:r>
          </a:p>
          <a:p>
            <a:pPr algn="ctr">
              <a:lnSpc>
                <a:spcPts val="5459"/>
              </a:lnSpc>
            </a:pPr>
          </a:p>
          <a:p>
            <a:pPr algn="ctr">
              <a:lnSpc>
                <a:spcPts val="5459"/>
              </a:lnSpc>
            </a:pPr>
            <a:r>
              <a:rPr lang="en-US" sz="4199">
                <a:solidFill>
                  <a:srgbClr val="000000"/>
                </a:solidFill>
                <a:latin typeface="Poppins Medium"/>
              </a:rPr>
              <a:t>Hands up if you think the facts are true.</a:t>
            </a:r>
          </a:p>
          <a:p>
            <a:pPr algn="ctr">
              <a:lnSpc>
                <a:spcPts val="5459"/>
              </a:lnSpc>
            </a:pP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644726" y="591548"/>
            <a:ext cx="2783796" cy="769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AB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222254">
            <a:off x="-2182236" y="2931828"/>
            <a:ext cx="9557263" cy="1022664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05108" y="2279979"/>
            <a:ext cx="11277783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>
                <a:solidFill>
                  <a:srgbClr val="000000"/>
                </a:solidFill>
                <a:latin typeface="Poppins Medium"/>
              </a:rPr>
              <a:t>TRUE OR FALSE?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04931" y="4126034"/>
            <a:ext cx="9278138" cy="294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Poppins Medium"/>
              </a:rPr>
              <a:t>Within the past year 1.5 million children and young people have been bullied. </a:t>
            </a:r>
          </a:p>
          <a:p>
            <a:pPr algn="ctr">
              <a:lnSpc>
                <a:spcPts val="5880"/>
              </a:lnSpc>
            </a:pP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541018">
            <a:off x="14289787" y="-5160959"/>
            <a:ext cx="5772934" cy="1098655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11063">
            <a:off x="2412806" y="7490702"/>
            <a:ext cx="6280347" cy="372253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44726" y="591548"/>
            <a:ext cx="2783796" cy="769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AB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222254">
            <a:off x="-2182236" y="2931828"/>
            <a:ext cx="9557263" cy="1022664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29064" y="3443704"/>
            <a:ext cx="17029871" cy="219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5"/>
              </a:lnSpc>
            </a:pPr>
            <a:r>
              <a:rPr lang="en-US" sz="14496">
                <a:solidFill>
                  <a:srgbClr val="000000"/>
                </a:solidFill>
                <a:latin typeface="Poppins Medium"/>
              </a:rPr>
              <a:t>TRUE!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541018">
            <a:off x="14289787" y="-5160959"/>
            <a:ext cx="5772934" cy="1098655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11063">
            <a:off x="2412806" y="7490702"/>
            <a:ext cx="6280347" cy="372253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44726" y="591548"/>
            <a:ext cx="2783796" cy="7693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983729" y="-2020653"/>
            <a:ext cx="14970102" cy="1549299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4082" y="7555233"/>
            <a:ext cx="5019621" cy="546353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623324">
            <a:off x="13513269" y="-621458"/>
            <a:ext cx="6280347" cy="3722533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505108" y="2279979"/>
            <a:ext cx="11277783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>
                <a:solidFill>
                  <a:srgbClr val="000000"/>
                </a:solidFill>
                <a:latin typeface="Poppins Medium"/>
              </a:rPr>
              <a:t>TRUE OR FALSE?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04931" y="4126034"/>
            <a:ext cx="9278138" cy="294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Poppins Medium"/>
              </a:rPr>
              <a:t>Bullying means that 74,000 children aged 5 - 19 are too scared to go to school. </a:t>
            </a:r>
          </a:p>
          <a:p>
            <a:pPr algn="ctr">
              <a:lnSpc>
                <a:spcPts val="5880"/>
              </a:lnSpc>
            </a:pP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44726" y="591548"/>
            <a:ext cx="2783796" cy="769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983729" y="-2020653"/>
            <a:ext cx="14970102" cy="1549299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4082" y="7555233"/>
            <a:ext cx="5019621" cy="546353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623324">
            <a:off x="13513269" y="-621458"/>
            <a:ext cx="6280347" cy="3722533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629064" y="2498441"/>
            <a:ext cx="17029871" cy="219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5"/>
              </a:lnSpc>
            </a:pPr>
            <a:r>
              <a:rPr lang="en-US" sz="14496">
                <a:solidFill>
                  <a:srgbClr val="000000"/>
                </a:solidFill>
                <a:latin typeface="Poppins Medium"/>
              </a:rPr>
              <a:t>FALSE!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348293" y="4791209"/>
            <a:ext cx="7591414" cy="2198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Poppins Medium"/>
              </a:rPr>
              <a:t>Every day 160,000 children aged 5 to 19 are too scared to go to school. 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44726" y="591548"/>
            <a:ext cx="2783796" cy="769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972545">
            <a:off x="-3498706" y="-5396591"/>
            <a:ext cx="10578966" cy="1142128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2008875" y="-702589"/>
            <a:ext cx="17375562" cy="1843560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226060">
            <a:off x="-2344091" y="4939779"/>
            <a:ext cx="10310867" cy="897045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340147" y="3986337"/>
            <a:ext cx="9607705" cy="145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Poppins Medium"/>
              </a:rPr>
              <a:t>27% of children who were bullied did not report it.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05108" y="2279979"/>
            <a:ext cx="11277783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>
                <a:solidFill>
                  <a:srgbClr val="000000"/>
                </a:solidFill>
                <a:latin typeface="Poppins Medium"/>
              </a:rPr>
              <a:t>TRUE OR FALSE?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44726" y="591548"/>
            <a:ext cx="2783796" cy="7693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972545">
            <a:off x="-3498706" y="-5396591"/>
            <a:ext cx="10578966" cy="1142128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2008875" y="-702589"/>
            <a:ext cx="17375562" cy="1843560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226060">
            <a:off x="-2344091" y="4939779"/>
            <a:ext cx="10310867" cy="897045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629064" y="2498441"/>
            <a:ext cx="17029871" cy="219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5"/>
              </a:lnSpc>
            </a:pPr>
            <a:r>
              <a:rPr lang="en-US" sz="14496">
                <a:solidFill>
                  <a:srgbClr val="000000"/>
                </a:solidFill>
                <a:latin typeface="Poppins Medium"/>
              </a:rPr>
              <a:t>FALSE!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348293" y="4791209"/>
            <a:ext cx="7591414" cy="2198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Poppins Medium"/>
              </a:rPr>
              <a:t>It is</a:t>
            </a:r>
            <a:r>
              <a:rPr lang="en-US" sz="4200">
                <a:solidFill>
                  <a:srgbClr val="000000"/>
                </a:solidFill>
                <a:latin typeface="Poppins Medium"/>
              </a:rPr>
              <a:t> actually 64% of children who were bullied did not report it!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44726" y="591548"/>
            <a:ext cx="2783796" cy="769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AB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394429" y="-1896909"/>
            <a:ext cx="13349835" cy="1453043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4103319">
            <a:off x="6773824" y="-1293481"/>
            <a:ext cx="14128861" cy="1537835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613653" y="3924608"/>
            <a:ext cx="7513441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35"/>
              </a:lnSpc>
            </a:pPr>
            <a:r>
              <a:rPr lang="en-US" sz="12196">
                <a:solidFill>
                  <a:srgbClr val="000000"/>
                </a:solidFill>
                <a:latin typeface="Poppins Medium"/>
              </a:rPr>
              <a:t>ACTIVITY!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042547" y="2373647"/>
            <a:ext cx="7591414" cy="591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Poppins Medium"/>
              </a:rPr>
              <a:t>Turn to the person</a:t>
            </a:r>
            <a:r>
              <a:rPr lang="en-US" sz="4200">
                <a:solidFill>
                  <a:srgbClr val="000000"/>
                </a:solidFill>
                <a:latin typeface="Poppins Medium"/>
              </a:rPr>
              <a:t> next to you and say ‘one kind word’. It could be something that describes their personality, appearance or it could be a word of encouragement.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644726" y="591548"/>
            <a:ext cx="2783796" cy="7693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DAEvzPpbQ1E</dc:identifier>
  <dcterms:modified xsi:type="dcterms:W3CDTF">2011-08-01T06:04:30Z</dcterms:modified>
  <cp:revision>1</cp:revision>
  <dc:title>Anti-Bullying Week - Assembly</dc:title>
</cp:coreProperties>
</file>