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Extra Bold" panose="020B0906030804020204" pitchFamily="34" charset="0"/>
      <p:regular r:id="rId24"/>
      <p:bold r:id="rId25"/>
    </p:embeddedFont>
    <p:embeddedFont>
      <p:font typeface="Proxima Nova 1" panose="02000506030000020004" pitchFamily="2" charset="77"/>
      <p:regular r:id="rId26"/>
      <p:bold r:id="rId27"/>
      <p:italic r:id="rId28"/>
      <p:boldItalic r:id="rId29"/>
    </p:embeddedFont>
    <p:embeddedFont>
      <p:font typeface="Proxima Nova 2" panose="02000506030000020004" pitchFamily="2" charset="77"/>
      <p:regular r:id="rId30"/>
      <p:bold r:id="rId31"/>
      <p:italic r:id="rId32"/>
      <p:boldItalic r:id="rId33"/>
    </p:embeddedFont>
    <p:embeddedFont>
      <p:font typeface="Proxima Nova 2 Bold" panose="02000506030000020004" pitchFamily="2" charset="77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8" autoAdjust="0"/>
  </p:normalViewPr>
  <p:slideViewPr>
    <p:cSldViewPr>
      <p:cViewPr varScale="1">
        <p:scale>
          <a:sx n="60" d="100"/>
          <a:sy n="60" d="100"/>
        </p:scale>
        <p:origin x="208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sv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0061076" y="-33117"/>
            <a:ext cx="10353234" cy="1035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0472" y="-331991"/>
            <a:ext cx="6443677" cy="5190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576" y="1028700"/>
            <a:ext cx="4466411" cy="12343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63845" y="-949168"/>
            <a:ext cx="6895687" cy="55541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576" y="3493966"/>
            <a:ext cx="7139369" cy="152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8856">
                <a:solidFill>
                  <a:srgbClr val="FFFFFF"/>
                </a:solidFill>
                <a:latin typeface="Proxima Nova 1"/>
              </a:rPr>
              <a:t>Achievements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11" y="5222332"/>
            <a:ext cx="9032366" cy="89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68"/>
              </a:lnSpc>
            </a:pPr>
            <a:r>
              <a:rPr lang="en-US" sz="5192">
                <a:solidFill>
                  <a:srgbClr val="FFFFFF"/>
                </a:solidFill>
                <a:latin typeface="Proxima Nova 2"/>
              </a:rPr>
              <a:t>Going for goals!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333204" y="-2063689"/>
            <a:ext cx="6443677" cy="51900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00268" y="-33117"/>
            <a:ext cx="10353234" cy="103532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9686" y="216982"/>
            <a:ext cx="15567221" cy="268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“There is no failure except in no longer trying”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05418" y="2899613"/>
            <a:ext cx="3997893" cy="40883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5029200"/>
            <a:ext cx="15138311" cy="638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15498" lvl="1" indent="-557749">
              <a:lnSpc>
                <a:spcPts val="7233"/>
              </a:lnSpc>
              <a:buFont typeface="Arial"/>
              <a:buChar char="•"/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Walt Disney</a:t>
            </a:r>
          </a:p>
          <a:p>
            <a:pPr marL="1115498" lvl="1" indent="-557749">
              <a:lnSpc>
                <a:spcPts val="7233"/>
              </a:lnSpc>
              <a:buFont typeface="Arial"/>
              <a:buChar char="•"/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Beyoncé</a:t>
            </a:r>
          </a:p>
          <a:p>
            <a:pPr marL="1115498" lvl="1" indent="-557749">
              <a:lnSpc>
                <a:spcPts val="7233"/>
              </a:lnSpc>
              <a:buFont typeface="Arial"/>
              <a:buChar char="•"/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James Dyson</a:t>
            </a:r>
          </a:p>
          <a:p>
            <a:pPr marL="1115498" lvl="1" indent="-557749">
              <a:lnSpc>
                <a:spcPts val="7233"/>
              </a:lnSpc>
              <a:buFont typeface="Arial"/>
              <a:buChar char="•"/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Bill Gates</a:t>
            </a:r>
          </a:p>
          <a:p>
            <a:pPr marL="1115498" lvl="1" indent="-557749">
              <a:lnSpc>
                <a:spcPts val="7233"/>
              </a:lnSpc>
              <a:buFont typeface="Arial"/>
              <a:buChar char="•"/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JK Rowling</a:t>
            </a:r>
          </a:p>
          <a:p>
            <a:pPr>
              <a:lnSpc>
                <a:spcPts val="7233"/>
              </a:lnSpc>
            </a:pPr>
            <a:endParaRPr lang="en-US" sz="5166">
              <a:solidFill>
                <a:srgbClr val="FFFFFF"/>
              </a:solidFill>
              <a:latin typeface="Proxima Nova 2"/>
            </a:endParaRPr>
          </a:p>
          <a:p>
            <a:pPr>
              <a:lnSpc>
                <a:spcPts val="7233"/>
              </a:lnSpc>
              <a:spcBef>
                <a:spcPct val="0"/>
              </a:spcBef>
            </a:pPr>
            <a:endParaRPr lang="en-US" sz="5166">
              <a:solidFill>
                <a:srgbClr val="FFFFFF"/>
              </a:solidFill>
              <a:latin typeface="Proxima Nova 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31310" r="25986"/>
          <a:stretch>
            <a:fillRect/>
          </a:stretch>
        </p:blipFill>
        <p:spPr>
          <a:xfrm>
            <a:off x="16004365" y="5276554"/>
            <a:ext cx="2283635" cy="53477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73229" y="4999837"/>
            <a:ext cx="4270771" cy="53202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276150" y="4828464"/>
            <a:ext cx="5458536" cy="54585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941340" y="5511578"/>
            <a:ext cx="3366162" cy="487766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69686" y="2785313"/>
            <a:ext cx="15138311" cy="272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3"/>
              </a:lnSpc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These famous people experienced failure or rejection many times before achieving success:</a:t>
            </a:r>
          </a:p>
          <a:p>
            <a:pPr>
              <a:lnSpc>
                <a:spcPts val="7233"/>
              </a:lnSpc>
              <a:spcBef>
                <a:spcPct val="0"/>
              </a:spcBef>
            </a:pPr>
            <a:endParaRPr lang="en-US" sz="5166">
              <a:solidFill>
                <a:srgbClr val="FFFFFF"/>
              </a:solidFill>
              <a:latin typeface="Proxima Nova 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9686" y="216982"/>
            <a:ext cx="17130595" cy="404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Getting advice and support is a great way to help you achieve your goals.</a:t>
            </a:r>
          </a:p>
          <a:p>
            <a:pPr>
              <a:lnSpc>
                <a:spcPts val="10733"/>
              </a:lnSpc>
            </a:pPr>
            <a:endParaRPr lang="en-US" sz="7666">
              <a:solidFill>
                <a:srgbClr val="FFFFFF"/>
              </a:solidFill>
              <a:latin typeface="Proxima Nova 1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00268" y="-33117"/>
            <a:ext cx="10353234" cy="103532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69686" y="3253531"/>
            <a:ext cx="16233491" cy="703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3"/>
              </a:lnSpc>
            </a:pPr>
            <a:r>
              <a:rPr lang="en-US" sz="3966">
                <a:solidFill>
                  <a:srgbClr val="FFFFFF"/>
                </a:solidFill>
                <a:latin typeface="Proxima Nova 2"/>
              </a:rPr>
              <a:t>Talking to someone about your worries can also help make it easier to focus on the task you have set yourself.</a:t>
            </a:r>
          </a:p>
          <a:p>
            <a:pPr>
              <a:lnSpc>
                <a:spcPts val="5553"/>
              </a:lnSpc>
            </a:pPr>
            <a:endParaRPr lang="en-US" sz="3966">
              <a:solidFill>
                <a:srgbClr val="FFFFFF"/>
              </a:solidFill>
              <a:latin typeface="Proxima Nova 2"/>
            </a:endParaRPr>
          </a:p>
          <a:p>
            <a:pPr>
              <a:lnSpc>
                <a:spcPts val="5553"/>
              </a:lnSpc>
            </a:pPr>
            <a:r>
              <a:rPr lang="en-US" sz="3966">
                <a:solidFill>
                  <a:srgbClr val="FFFFFF"/>
                </a:solidFill>
                <a:latin typeface="Proxima Nova 2"/>
              </a:rPr>
              <a:t>What else can you do if you have a problem or need to talk about something?</a:t>
            </a:r>
          </a:p>
          <a:p>
            <a:pPr>
              <a:lnSpc>
                <a:spcPts val="5553"/>
              </a:lnSpc>
            </a:pPr>
            <a:endParaRPr lang="en-US" sz="3966">
              <a:solidFill>
                <a:srgbClr val="FFFFFF"/>
              </a:solidFill>
              <a:latin typeface="Proxima Nova 2"/>
            </a:endParaRPr>
          </a:p>
          <a:p>
            <a:pPr marL="856425" lvl="1" indent="-428212">
              <a:lnSpc>
                <a:spcPts val="5553"/>
              </a:lnSpc>
              <a:buFont typeface="Arial"/>
              <a:buChar char="•"/>
            </a:pPr>
            <a:r>
              <a:rPr lang="en-US" sz="3966">
                <a:solidFill>
                  <a:srgbClr val="FFFFFF"/>
                </a:solidFill>
                <a:latin typeface="Proxima Nova 2"/>
              </a:rPr>
              <a:t>Talk to a Parent?</a:t>
            </a:r>
          </a:p>
          <a:p>
            <a:pPr marL="856425" lvl="1" indent="-428212">
              <a:lnSpc>
                <a:spcPts val="5553"/>
              </a:lnSpc>
              <a:buFont typeface="Arial"/>
              <a:buChar char="•"/>
            </a:pPr>
            <a:r>
              <a:rPr lang="en-US" sz="3966">
                <a:solidFill>
                  <a:srgbClr val="FFFFFF"/>
                </a:solidFill>
                <a:latin typeface="Proxima Nova 2"/>
              </a:rPr>
              <a:t>Talk to a Teacher?</a:t>
            </a:r>
          </a:p>
          <a:p>
            <a:pPr marL="856425" lvl="1" indent="-428212">
              <a:lnSpc>
                <a:spcPts val="5553"/>
              </a:lnSpc>
              <a:buFont typeface="Arial"/>
              <a:buChar char="•"/>
            </a:pPr>
            <a:r>
              <a:rPr lang="en-US" sz="3966">
                <a:solidFill>
                  <a:srgbClr val="FFFFFF"/>
                </a:solidFill>
                <a:latin typeface="Proxima Nova 2"/>
              </a:rPr>
              <a:t>Use </a:t>
            </a:r>
            <a:r>
              <a:rPr lang="en-US" sz="3966">
                <a:solidFill>
                  <a:srgbClr val="FFFFFF"/>
                </a:solidFill>
                <a:latin typeface="Proxima Nova 2 Bold"/>
              </a:rPr>
              <a:t>tootoot</a:t>
            </a:r>
          </a:p>
          <a:p>
            <a:pPr>
              <a:lnSpc>
                <a:spcPts val="5553"/>
              </a:lnSpc>
              <a:spcBef>
                <a:spcPct val="0"/>
              </a:spcBef>
            </a:pPr>
            <a:endParaRPr lang="en-US" sz="3966">
              <a:solidFill>
                <a:srgbClr val="FFFFFF"/>
              </a:solidFill>
              <a:latin typeface="Proxima Nova 2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746216"/>
            <a:ext cx="16230600" cy="268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Tootoot is a safe and private place to talk about anything that is on your mind.</a:t>
            </a:r>
          </a:p>
          <a:p>
            <a:pPr algn="ctr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FFFFFF"/>
              </a:solidFill>
              <a:latin typeface="Proxima Nova 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9686" y="216982"/>
            <a:ext cx="17130595" cy="131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How can tootoot help?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394733" y="1028700"/>
            <a:ext cx="9498534" cy="7626289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6801" r="-6209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615877" y="1208723"/>
            <a:ext cx="1277390" cy="1277390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D3A69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746602" y="8808402"/>
            <a:ext cx="4794796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>
                <a:solidFill>
                  <a:srgbClr val="FFFFFF"/>
                </a:solidFill>
                <a:latin typeface="Proxima Nova 2"/>
              </a:rPr>
              <a:t>www.tootoot.co.uk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372445" y="634388"/>
            <a:ext cx="11543111" cy="9267862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4319" r="-4319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372445" y="634388"/>
            <a:ext cx="11543111" cy="9267862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6505" r="-6505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372445" y="634388"/>
            <a:ext cx="11543111" cy="9267862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t="-3030" b="-303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139257"/>
            <a:ext cx="18288000" cy="811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We are always here to support and help you thrive this new school year.</a:t>
            </a:r>
          </a:p>
          <a:p>
            <a:pPr algn="ctr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FFFFFF"/>
              </a:solidFill>
              <a:latin typeface="Proxima Nova 2"/>
            </a:endParaRPr>
          </a:p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Always tell a teacher, a friend or tootoot if something is making you feel unhappy or unsafe.</a:t>
            </a:r>
          </a:p>
          <a:p>
            <a:pPr algn="ctr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FFFFFF"/>
              </a:solidFill>
              <a:latin typeface="Proxima Nova 2"/>
            </a:endParaRPr>
          </a:p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If you forget your tootoot login please speak to</a:t>
            </a:r>
            <a:r>
              <a:rPr lang="en-US" sz="5102">
                <a:solidFill>
                  <a:srgbClr val="000000"/>
                </a:solidFill>
                <a:latin typeface="Proxima Nova 2"/>
              </a:rPr>
              <a:t> </a:t>
            </a:r>
            <a:r>
              <a:rPr lang="en-US" sz="5102">
                <a:solidFill>
                  <a:srgbClr val="FF1616"/>
                </a:solidFill>
                <a:latin typeface="Proxima Nova 2"/>
              </a:rPr>
              <a:t>[INSERT NAME HERE] </a:t>
            </a:r>
          </a:p>
          <a:p>
            <a:pPr algn="ctr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FF1616"/>
              </a:solidFill>
              <a:latin typeface="Proxima Nova 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0061076" y="-33117"/>
            <a:ext cx="10353234" cy="1035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0472" y="-331991"/>
            <a:ext cx="6443677" cy="5190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15319" y="3370641"/>
            <a:ext cx="4466411" cy="12343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63845" y="-949168"/>
            <a:ext cx="6895687" cy="55541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92849" y="4624045"/>
            <a:ext cx="10302301" cy="204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76"/>
              </a:lnSpc>
            </a:pPr>
            <a:r>
              <a:rPr lang="en-US" sz="11911">
                <a:solidFill>
                  <a:srgbClr val="FFFFFF"/>
                </a:solidFill>
                <a:latin typeface="Proxima Nova 1"/>
              </a:rPr>
              <a:t>Any questions?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333204" y="-2063689"/>
            <a:ext cx="6443677" cy="5190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74861" y="-1748381"/>
            <a:ext cx="6895687" cy="5554162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732343">
            <a:off x="15102763" y="-191425"/>
            <a:ext cx="2660438" cy="6596801"/>
            <a:chOff x="6350" y="0"/>
            <a:chExt cx="2489200" cy="6172200"/>
          </a:xfrm>
        </p:grpSpPr>
        <p:sp>
          <p:nvSpPr>
            <p:cNvPr id="4" name="Freeform 4"/>
            <p:cNvSpPr/>
            <p:nvPr/>
          </p:nvSpPr>
          <p:spPr>
            <a:xfrm>
              <a:off x="82550" y="38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4"/>
              <a:stretch>
                <a:fillRect l="-45136" r="-44596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2550" y="3086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5"/>
              <a:stretch>
                <a:fillRect l="-137532" t="-28934" r="-13524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350" y="0"/>
              <a:ext cx="2489200" cy="6172200"/>
            </a:xfrm>
            <a:custGeom>
              <a:avLst/>
              <a:gdLst/>
              <a:ahLst/>
              <a:cxnLst/>
              <a:rect l="l" t="t" r="r" b="b"/>
              <a:pathLst>
                <a:path w="2489200" h="6172200">
                  <a:moveTo>
                    <a:pt x="248920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2489200" y="0"/>
                  </a:lnTo>
                  <a:lnTo>
                    <a:pt x="2489200" y="6172200"/>
                  </a:lnTo>
                  <a:close/>
                </a:path>
              </a:pathLst>
            </a:custGeom>
            <a:blipFill>
              <a:blip r:embed="rId6"/>
              <a:stretch>
                <a:fillRect l="-255" t="-20" r="255" b="-20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736107">
            <a:off x="13705994" y="6033303"/>
            <a:ext cx="2660438" cy="6596801"/>
            <a:chOff x="6350" y="0"/>
            <a:chExt cx="2489200" cy="6172200"/>
          </a:xfrm>
        </p:grpSpPr>
        <p:sp>
          <p:nvSpPr>
            <p:cNvPr id="8" name="Freeform 8"/>
            <p:cNvSpPr/>
            <p:nvPr/>
          </p:nvSpPr>
          <p:spPr>
            <a:xfrm>
              <a:off x="82550" y="38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7"/>
              <a:stretch>
                <a:fillRect l="-47628" r="-4708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2550" y="3086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8"/>
              <a:stretch>
                <a:fillRect l="-48179" r="-47638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6350" y="0"/>
              <a:ext cx="2489200" cy="6172200"/>
            </a:xfrm>
            <a:custGeom>
              <a:avLst/>
              <a:gdLst/>
              <a:ahLst/>
              <a:cxnLst/>
              <a:rect l="l" t="t" r="r" b="b"/>
              <a:pathLst>
                <a:path w="2489200" h="6172200">
                  <a:moveTo>
                    <a:pt x="248920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2489200" y="0"/>
                  </a:lnTo>
                  <a:lnTo>
                    <a:pt x="2489200" y="6172200"/>
                  </a:lnTo>
                  <a:close/>
                </a:path>
              </a:pathLst>
            </a:custGeom>
            <a:blipFill>
              <a:blip r:embed="rId6"/>
              <a:stretch>
                <a:fillRect l="-255" t="-20" r="255" b="-20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122036">
            <a:off x="15422794" y="3919012"/>
            <a:ext cx="2660438" cy="6596801"/>
            <a:chOff x="6350" y="0"/>
            <a:chExt cx="2489200" cy="6172200"/>
          </a:xfrm>
        </p:grpSpPr>
        <p:sp>
          <p:nvSpPr>
            <p:cNvPr id="12" name="Freeform 12"/>
            <p:cNvSpPr/>
            <p:nvPr/>
          </p:nvSpPr>
          <p:spPr>
            <a:xfrm>
              <a:off x="82550" y="38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9"/>
              <a:stretch>
                <a:fillRect l="-47446" r="-46905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82550" y="3086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10"/>
              <a:stretch>
                <a:fillRect l="-76174" r="270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6350" y="0"/>
              <a:ext cx="2489200" cy="6172200"/>
            </a:xfrm>
            <a:custGeom>
              <a:avLst/>
              <a:gdLst/>
              <a:ahLst/>
              <a:cxnLst/>
              <a:rect l="l" t="t" r="r" b="b"/>
              <a:pathLst>
                <a:path w="2489200" h="6172200">
                  <a:moveTo>
                    <a:pt x="248920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2489200" y="0"/>
                  </a:lnTo>
                  <a:lnTo>
                    <a:pt x="2489200" y="6172200"/>
                  </a:lnTo>
                  <a:close/>
                </a:path>
              </a:pathLst>
            </a:custGeom>
            <a:blipFill>
              <a:blip r:embed="rId6"/>
              <a:stretch>
                <a:fillRect l="-255" t="-20" r="255" b="-20"/>
              </a:stretch>
            </a:blip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1978" y="-946497"/>
            <a:ext cx="6895687" cy="555416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028700" y="850447"/>
            <a:ext cx="11146161" cy="1904256"/>
            <a:chOff x="0" y="0"/>
            <a:chExt cx="2935615" cy="5015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35615" cy="501532"/>
            </a:xfrm>
            <a:custGeom>
              <a:avLst/>
              <a:gdLst/>
              <a:ahLst/>
              <a:cxnLst/>
              <a:rect l="l" t="t" r="r" b="b"/>
              <a:pathLst>
                <a:path w="2935615" h="501532">
                  <a:moveTo>
                    <a:pt x="0" y="0"/>
                  </a:moveTo>
                  <a:lnTo>
                    <a:pt x="2935615" y="0"/>
                  </a:lnTo>
                  <a:lnTo>
                    <a:pt x="2935615" y="501532"/>
                  </a:lnTo>
                  <a:lnTo>
                    <a:pt x="0" y="5015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933450"/>
            <a:ext cx="11844463" cy="89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1"/>
              </a:lnSpc>
            </a:pPr>
            <a:r>
              <a:rPr lang="en-US" sz="5343">
                <a:solidFill>
                  <a:srgbClr val="0A81C4"/>
                </a:solidFill>
                <a:latin typeface="Open Sans Extra Bold"/>
              </a:rPr>
              <a:t>Celebrating our achievements!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1900" y="-4324745"/>
            <a:ext cx="6895687" cy="555416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028700" y="5271719"/>
            <a:ext cx="9946400" cy="3408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26"/>
              </a:lnSpc>
              <a:spcBef>
                <a:spcPct val="0"/>
              </a:spcBef>
            </a:pPr>
            <a:r>
              <a:rPr lang="en-US" sz="6447">
                <a:solidFill>
                  <a:srgbClr val="0A81C4"/>
                </a:solidFill>
                <a:latin typeface="Proxima Nova 2"/>
              </a:rPr>
              <a:t>“a thing done successfully with effort, skill or courage.”</a:t>
            </a:r>
          </a:p>
          <a:p>
            <a:pPr>
              <a:lnSpc>
                <a:spcPts val="9026"/>
              </a:lnSpc>
              <a:spcBef>
                <a:spcPct val="0"/>
              </a:spcBef>
            </a:pPr>
            <a:endParaRPr lang="en-US" sz="6447">
              <a:solidFill>
                <a:srgbClr val="0A81C4"/>
              </a:solidFill>
              <a:latin typeface="Proxima Nova 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1937041"/>
            <a:ext cx="9201414" cy="81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93"/>
              </a:lnSpc>
            </a:pPr>
            <a:r>
              <a:rPr lang="en-US" sz="4781">
                <a:solidFill>
                  <a:srgbClr val="0A81C4"/>
                </a:solidFill>
                <a:latin typeface="Proxima Nova 2"/>
              </a:rPr>
              <a:t>(…wait, what’s an achievement?)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3927361"/>
            <a:ext cx="8622324" cy="112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26"/>
              </a:lnSpc>
              <a:spcBef>
                <a:spcPct val="0"/>
              </a:spcBef>
            </a:pPr>
            <a:r>
              <a:rPr lang="en-US" sz="6447">
                <a:solidFill>
                  <a:srgbClr val="0A81C4"/>
                </a:solidFill>
                <a:latin typeface="Proxima Nova 1"/>
              </a:rPr>
              <a:t>Achievement: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5867" y="2253870"/>
            <a:ext cx="13050101" cy="268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What achievements have</a:t>
            </a:r>
          </a:p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you made?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657249" y="0"/>
            <a:ext cx="10353234" cy="10353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4529">
            <a:off x="12384156" y="-1365469"/>
            <a:ext cx="6895687" cy="55541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096608" y="-3147892"/>
            <a:ext cx="6895687" cy="5554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21115" y="-2777081"/>
            <a:ext cx="6895687" cy="55541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05763"/>
            <a:ext cx="13050101" cy="131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Regular tasks we complete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00268" y="-33117"/>
            <a:ext cx="10353234" cy="103532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67177" y="2156250"/>
            <a:ext cx="11183466" cy="710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>
                <a:solidFill>
                  <a:srgbClr val="FFFFFF"/>
                </a:solidFill>
                <a:latin typeface="Proxima Nova 2"/>
              </a:rPr>
              <a:t>Homework</a:t>
            </a:r>
          </a:p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>
                <a:solidFill>
                  <a:srgbClr val="FFFFFF"/>
                </a:solidFill>
                <a:latin typeface="Proxima Nova 2"/>
              </a:rPr>
              <a:t>Helping Mum and Dad</a:t>
            </a:r>
          </a:p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>
                <a:solidFill>
                  <a:srgbClr val="FFFFFF"/>
                </a:solidFill>
                <a:latin typeface="Proxima Nova 2"/>
              </a:rPr>
              <a:t>Getting to school on time</a:t>
            </a:r>
          </a:p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>
                <a:solidFill>
                  <a:srgbClr val="FFFFFF"/>
                </a:solidFill>
                <a:latin typeface="Proxima Nova 2"/>
              </a:rPr>
              <a:t>Writing a diary/journal</a:t>
            </a:r>
          </a:p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>
                <a:solidFill>
                  <a:srgbClr val="FFFFFF"/>
                </a:solidFill>
                <a:latin typeface="Proxima Nova 2"/>
              </a:rPr>
              <a:t>Going to the doctor/dentist/optician</a:t>
            </a:r>
          </a:p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>
                <a:solidFill>
                  <a:srgbClr val="FFFFFF"/>
                </a:solidFill>
                <a:latin typeface="Proxima Nova 2"/>
              </a:rPr>
              <a:t>Walking the dog/playing with a pet</a:t>
            </a:r>
          </a:p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>
                <a:solidFill>
                  <a:srgbClr val="FFFFFF"/>
                </a:solidFill>
                <a:latin typeface="Proxima Nova 2"/>
              </a:rPr>
              <a:t>Helping friends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2385507"/>
            <a:ext cx="563259" cy="56325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3405966"/>
            <a:ext cx="563259" cy="563259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4426425"/>
            <a:ext cx="563259" cy="563259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5482795"/>
            <a:ext cx="563259" cy="563259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28700" y="6503254"/>
            <a:ext cx="563259" cy="563259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7523713"/>
            <a:ext cx="563259" cy="563259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28700" y="8544172"/>
            <a:ext cx="563259" cy="563259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4529">
            <a:off x="12384156" y="-1365469"/>
            <a:ext cx="6895687" cy="55541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78801" y="4426425"/>
            <a:ext cx="6895687" cy="55541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5867" y="2253870"/>
            <a:ext cx="13050101" cy="404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Do you have any BIG ambitions?</a:t>
            </a:r>
          </a:p>
          <a:p>
            <a:pPr>
              <a:lnSpc>
                <a:spcPts val="10733"/>
              </a:lnSpc>
            </a:pPr>
            <a:endParaRPr lang="en-US" sz="7666">
              <a:solidFill>
                <a:srgbClr val="FFFFFF"/>
              </a:solidFill>
              <a:latin typeface="Proxima Nova 1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657249" y="0"/>
            <a:ext cx="10353234" cy="10353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4529">
            <a:off x="12384156" y="-1365469"/>
            <a:ext cx="6895687" cy="55541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096608" y="-3147892"/>
            <a:ext cx="6895687" cy="5554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21115" y="-2777081"/>
            <a:ext cx="6895687" cy="55541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3" t="3479" r="50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17433"/>
            <a:ext cx="15567221" cy="268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You can do anything you put your mind to.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00268" y="-33117"/>
            <a:ext cx="10353234" cy="103532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8573" y="3595331"/>
            <a:ext cx="16220827" cy="6082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 dirty="0">
                <a:solidFill>
                  <a:srgbClr val="FFFFFF"/>
                </a:solidFill>
                <a:latin typeface="Proxima Nova 2"/>
              </a:rPr>
              <a:t>Set your sights on the goal you want to achieve</a:t>
            </a:r>
          </a:p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 dirty="0">
                <a:solidFill>
                  <a:srgbClr val="FFFFFF"/>
                </a:solidFill>
                <a:latin typeface="Proxima Nova 2"/>
              </a:rPr>
              <a:t>Find out how you can achieve your goal</a:t>
            </a:r>
          </a:p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 dirty="0">
                <a:solidFill>
                  <a:srgbClr val="FFFFFF"/>
                </a:solidFill>
                <a:latin typeface="Proxima Nova 2"/>
              </a:rPr>
              <a:t>Get the tools or the skills you need to achieve your goal</a:t>
            </a:r>
          </a:p>
          <a:p>
            <a:pPr>
              <a:lnSpc>
                <a:spcPts val="8073"/>
              </a:lnSpc>
              <a:spcBef>
                <a:spcPct val="0"/>
              </a:spcBef>
            </a:pPr>
            <a:r>
              <a:rPr lang="en-US" sz="5766" dirty="0">
                <a:solidFill>
                  <a:srgbClr val="FFFFFF"/>
                </a:solidFill>
                <a:latin typeface="Proxima Nova 2"/>
              </a:rPr>
              <a:t>Give it your best shot!</a:t>
            </a:r>
          </a:p>
          <a:p>
            <a:pPr>
              <a:lnSpc>
                <a:spcPts val="8073"/>
              </a:lnSpc>
              <a:spcBef>
                <a:spcPct val="0"/>
              </a:spcBef>
            </a:pPr>
            <a:endParaRPr lang="en-US" sz="5766" dirty="0">
              <a:solidFill>
                <a:srgbClr val="FFFFFF"/>
              </a:solidFill>
              <a:latin typeface="Proxima Nova 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841412"/>
            <a:ext cx="563259" cy="56325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4861871"/>
            <a:ext cx="563259" cy="563259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5882329"/>
            <a:ext cx="563259" cy="563259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7921963"/>
            <a:ext cx="563259" cy="563259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4529">
            <a:off x="15217396" y="-1095202"/>
            <a:ext cx="6895687" cy="55541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12310" y="-4525462"/>
            <a:ext cx="6895687" cy="5554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17433"/>
            <a:ext cx="15567221" cy="404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 dirty="0">
                <a:solidFill>
                  <a:srgbClr val="FFFFFF"/>
                </a:solidFill>
                <a:latin typeface="Proxima Nova 1"/>
              </a:rPr>
              <a:t>….but remember, if at first you don’t succeed……</a:t>
            </a:r>
          </a:p>
          <a:p>
            <a:pPr>
              <a:lnSpc>
                <a:spcPts val="10733"/>
              </a:lnSpc>
            </a:pPr>
            <a:endParaRPr lang="en-US" sz="7666" dirty="0">
              <a:solidFill>
                <a:srgbClr val="FFFFFF"/>
              </a:solidFill>
              <a:latin typeface="Proxima Nova 1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21797" y="-66234"/>
            <a:ext cx="10353234" cy="103532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611124">
            <a:off x="4721180" y="7463623"/>
            <a:ext cx="1111821" cy="40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288" dirty="0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79659" y="7853385"/>
            <a:ext cx="1111821" cy="40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288" dirty="0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24" name="TextBox 24"/>
          <p:cNvSpPr txBox="1"/>
          <p:nvPr/>
        </p:nvSpPr>
        <p:spPr>
          <a:xfrm rot="-1476157">
            <a:off x="10508802" y="7636970"/>
            <a:ext cx="1538757" cy="54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</a:pPr>
            <a:r>
              <a:rPr lang="en-US" sz="3166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000606" y="6909096"/>
            <a:ext cx="2479430" cy="88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3"/>
              </a:lnSpc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663668" y="8122121"/>
            <a:ext cx="2479430" cy="88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3"/>
              </a:lnSpc>
            </a:pPr>
            <a:r>
              <a:rPr lang="en-US" sz="5102" dirty="0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685190" y="7440749"/>
            <a:ext cx="1111821" cy="40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288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41" name="TextBox 41"/>
          <p:cNvSpPr txBox="1"/>
          <p:nvPr/>
        </p:nvSpPr>
        <p:spPr>
          <a:xfrm rot="-1476157">
            <a:off x="5816613" y="8057170"/>
            <a:ext cx="1538757" cy="54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</a:pPr>
            <a:r>
              <a:rPr lang="en-US" sz="3166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144371" y="6713263"/>
            <a:ext cx="2479430" cy="88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3"/>
              </a:lnSpc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46" name="TextBox 46"/>
          <p:cNvSpPr txBox="1"/>
          <p:nvPr/>
        </p:nvSpPr>
        <p:spPr>
          <a:xfrm rot="-1476157">
            <a:off x="13753827" y="7789465"/>
            <a:ext cx="1538757" cy="54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</a:pPr>
            <a:r>
              <a:rPr lang="en-US" sz="3166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358342" y="8228313"/>
            <a:ext cx="1111821" cy="40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288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68" name="TextBox 68"/>
          <p:cNvSpPr txBox="1"/>
          <p:nvPr/>
        </p:nvSpPr>
        <p:spPr>
          <a:xfrm rot="-1476157">
            <a:off x="5219194" y="9416947"/>
            <a:ext cx="1538757" cy="54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</a:pPr>
            <a:r>
              <a:rPr lang="en-US" sz="3166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237619" y="8348229"/>
            <a:ext cx="1111821" cy="40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288" dirty="0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grpSp>
        <p:nvGrpSpPr>
          <p:cNvPr id="72" name="Group 72"/>
          <p:cNvGrpSpPr/>
          <p:nvPr/>
        </p:nvGrpSpPr>
        <p:grpSpPr>
          <a:xfrm rot="-622048">
            <a:off x="2507157" y="1888274"/>
            <a:ext cx="13379668" cy="5700362"/>
            <a:chOff x="226954" y="-441814"/>
            <a:chExt cx="2399623" cy="1022350"/>
          </a:xfrm>
        </p:grpSpPr>
        <p:sp>
          <p:nvSpPr>
            <p:cNvPr id="73" name="Freeform 73"/>
            <p:cNvSpPr/>
            <p:nvPr/>
          </p:nvSpPr>
          <p:spPr>
            <a:xfrm>
              <a:off x="226954" y="-97647"/>
              <a:ext cx="2399623" cy="384318"/>
            </a:xfrm>
            <a:custGeom>
              <a:avLst/>
              <a:gdLst/>
              <a:ahLst/>
              <a:cxnLst/>
              <a:rect l="l" t="t" r="r" b="b"/>
              <a:pathLst>
                <a:path w="2399623" h="384318">
                  <a:moveTo>
                    <a:pt x="0" y="0"/>
                  </a:moveTo>
                  <a:lnTo>
                    <a:pt x="2399623" y="0"/>
                  </a:lnTo>
                  <a:lnTo>
                    <a:pt x="2399623" y="384318"/>
                  </a:lnTo>
                  <a:lnTo>
                    <a:pt x="0" y="384318"/>
                  </a:lnTo>
                  <a:close/>
                </a:path>
              </a:pathLst>
            </a:custGeom>
            <a:solidFill>
              <a:srgbClr val="FECD1A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271522" y="-441814"/>
              <a:ext cx="1203629" cy="102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962"/>
                </a:lnSpc>
              </a:pPr>
              <a:r>
                <a:rPr lang="en-US" sz="10687" dirty="0">
                  <a:solidFill>
                    <a:srgbClr val="000000"/>
                  </a:solidFill>
                  <a:latin typeface="Proxima Nova 1"/>
                </a:rPr>
                <a:t>Success!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DB42669-7EB4-6D54-A436-6BDAB986E4DA}"/>
              </a:ext>
            </a:extLst>
          </p:cNvPr>
          <p:cNvGrpSpPr/>
          <p:nvPr/>
        </p:nvGrpSpPr>
        <p:grpSpPr>
          <a:xfrm>
            <a:off x="107608" y="352287"/>
            <a:ext cx="18451824" cy="9827917"/>
            <a:chOff x="-40675" y="230939"/>
            <a:chExt cx="18451824" cy="9827917"/>
          </a:xfrm>
        </p:grpSpPr>
        <p:sp>
          <p:nvSpPr>
            <p:cNvPr id="6" name="TextBox 6"/>
            <p:cNvSpPr txBox="1"/>
            <p:nvPr/>
          </p:nvSpPr>
          <p:spPr>
            <a:xfrm rot="20988876">
              <a:off x="9781109" y="5810556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679843">
              <a:off x="2208733" y="7628297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 rot="20123843">
              <a:off x="5724517" y="4012076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54925">
              <a:off x="1992022" y="3986059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20988876">
              <a:off x="4611943" y="6750022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 rot="554925">
              <a:off x="12157932" y="8657280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5931719" y="9011750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554925">
              <a:off x="3465130" y="3149109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5459813" y="4348046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2160" y="3094894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 rot="-1476157">
              <a:off x="-40675" y="4119016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802035" y="9002946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0375438" y="9653313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190054" y="230939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 rot="-1476157">
              <a:off x="237132" y="768485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232150" y="1769999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BA2140B-832F-5B42-D75E-EDF191E0B48E}"/>
              </a:ext>
            </a:extLst>
          </p:cNvPr>
          <p:cNvGrpSpPr/>
          <p:nvPr/>
        </p:nvGrpSpPr>
        <p:grpSpPr>
          <a:xfrm>
            <a:off x="-385223" y="-320764"/>
            <a:ext cx="19040165" cy="10470512"/>
            <a:chOff x="-385223" y="-347859"/>
            <a:chExt cx="19040165" cy="10470512"/>
          </a:xfrm>
        </p:grpSpPr>
        <p:sp>
          <p:nvSpPr>
            <p:cNvPr id="11" name="TextBox 11"/>
            <p:cNvSpPr txBox="1"/>
            <p:nvPr/>
          </p:nvSpPr>
          <p:spPr>
            <a:xfrm>
              <a:off x="9248189" y="6099956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348837" y="2632263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64570" y="6078099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224526">
              <a:off x="16680715" y="7052630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078195" y="5918484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629226" y="6312447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20988876">
              <a:off x="5561960" y="6761447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4978" y="6007145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-1476157">
              <a:off x="1348954" y="6805973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36169" y="5036380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5590" y="5350632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 rot="817628">
              <a:off x="-385223" y="6837202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 rot="679843">
              <a:off x="881248" y="4316717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681708" y="3214408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207614" y="1586039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 rot="-611124">
              <a:off x="7405651" y="1882930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 rot="1224526">
              <a:off x="797834" y="7799588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 rot="1224526">
              <a:off x="13776862" y="2086646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20071" y="9329304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297391" y="5667918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 rot="20123843">
              <a:off x="13917676" y="4955093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759730" y="8774346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692079" y="8300604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86353" y="7990909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993001" y="7838509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611124">
              <a:off x="15664769" y="2483124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5164990" y="8075913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5193536" y="1508101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20123843">
              <a:off x="12505520" y="5122911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20988876">
              <a:off x="7241661" y="9052321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224526">
              <a:off x="10679382" y="2517308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5953067" y="3865368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6680714" y="961745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9780072" y="-59623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 rot="20123843">
              <a:off x="11832512" y="2228873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0924125" y="2159056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 rot="-1476157">
              <a:off x="15069269" y="5424249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3673784" y="5863097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32150" y="4805777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398840" y="6879507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4949787" y="1994193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 rot="-1476157">
              <a:off x="13361432" y="13954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16080002" y="-347859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 rot="-1476157">
              <a:off x="5077067" y="25852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</p:grpSp>
      <p:sp>
        <p:nvSpPr>
          <p:cNvPr id="83" name="TextBox 83"/>
          <p:cNvSpPr txBox="1"/>
          <p:nvPr/>
        </p:nvSpPr>
        <p:spPr>
          <a:xfrm rot="679843">
            <a:off x="12255794" y="7136599"/>
            <a:ext cx="1538757" cy="54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</a:pPr>
            <a:r>
              <a:rPr lang="en-US" sz="3166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2048">
            <a:off x="10424851" y="3814981"/>
            <a:ext cx="1164945" cy="150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4" grpId="0"/>
      <p:bldP spid="28" grpId="0"/>
      <p:bldP spid="29" grpId="0"/>
      <p:bldP spid="36" grpId="0"/>
      <p:bldP spid="41" grpId="0"/>
      <p:bldP spid="45" grpId="0"/>
      <p:bldP spid="46" grpId="0"/>
      <p:bldP spid="48" grpId="0"/>
      <p:bldP spid="68" grpId="0"/>
      <p:bldP spid="69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9686" y="216982"/>
            <a:ext cx="15567221" cy="268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“There is no failure except in no longer trying”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00268" y="-33117"/>
            <a:ext cx="10353234" cy="103532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69686" y="2956121"/>
            <a:ext cx="15138311" cy="272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3"/>
              </a:lnSpc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These famous people experienced failure or rejection many times before achieving success:</a:t>
            </a:r>
          </a:p>
          <a:p>
            <a:pPr>
              <a:lnSpc>
                <a:spcPts val="7233"/>
              </a:lnSpc>
              <a:spcBef>
                <a:spcPct val="0"/>
              </a:spcBef>
            </a:pPr>
            <a:endParaRPr lang="en-US" sz="5166">
              <a:solidFill>
                <a:srgbClr val="FFFFFF"/>
              </a:solidFill>
              <a:latin typeface="Proxima Nova 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5029200"/>
            <a:ext cx="15138311" cy="638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15498" lvl="1" indent="-557749">
              <a:lnSpc>
                <a:spcPts val="7233"/>
              </a:lnSpc>
              <a:buFont typeface="Arial"/>
              <a:buChar char="•"/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Walt Disney</a:t>
            </a:r>
          </a:p>
          <a:p>
            <a:pPr marL="1115498" lvl="1" indent="-557749">
              <a:lnSpc>
                <a:spcPts val="7233"/>
              </a:lnSpc>
              <a:buFont typeface="Arial"/>
              <a:buChar char="•"/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Beyoncé</a:t>
            </a:r>
          </a:p>
          <a:p>
            <a:pPr marL="1115498" lvl="1" indent="-557749">
              <a:lnSpc>
                <a:spcPts val="7233"/>
              </a:lnSpc>
              <a:buFont typeface="Arial"/>
              <a:buChar char="•"/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James Dyson</a:t>
            </a:r>
          </a:p>
          <a:p>
            <a:pPr marL="1115498" lvl="1" indent="-557749">
              <a:lnSpc>
                <a:spcPts val="7233"/>
              </a:lnSpc>
              <a:buFont typeface="Arial"/>
              <a:buChar char="•"/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Bill Gates</a:t>
            </a:r>
          </a:p>
          <a:p>
            <a:pPr marL="1115498" lvl="1" indent="-557749">
              <a:lnSpc>
                <a:spcPts val="7233"/>
              </a:lnSpc>
              <a:buFont typeface="Arial"/>
              <a:buChar char="•"/>
            </a:pPr>
            <a:r>
              <a:rPr lang="en-US" sz="5166">
                <a:solidFill>
                  <a:srgbClr val="FFFFFF"/>
                </a:solidFill>
                <a:latin typeface="Proxima Nova 2"/>
              </a:rPr>
              <a:t>JK Rowling</a:t>
            </a:r>
          </a:p>
          <a:p>
            <a:pPr>
              <a:lnSpc>
                <a:spcPts val="7233"/>
              </a:lnSpc>
            </a:pPr>
            <a:endParaRPr lang="en-US" sz="5166">
              <a:solidFill>
                <a:srgbClr val="FFFFFF"/>
              </a:solidFill>
              <a:latin typeface="Proxima Nova 2"/>
            </a:endParaRPr>
          </a:p>
          <a:p>
            <a:pPr>
              <a:lnSpc>
                <a:spcPts val="7233"/>
              </a:lnSpc>
              <a:spcBef>
                <a:spcPct val="0"/>
              </a:spcBef>
            </a:pPr>
            <a:endParaRPr lang="en-US" sz="5166">
              <a:solidFill>
                <a:srgbClr val="FFFFFF"/>
              </a:solidFill>
              <a:latin typeface="Proxima Nova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497</Words>
  <Application>Microsoft Macintosh PowerPoint</Application>
  <PresentationFormat>Custom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Proxima Nova 2 Bold</vt:lpstr>
      <vt:lpstr>Proxima Nova 1</vt:lpstr>
      <vt:lpstr>Proxima Nova 2</vt:lpstr>
      <vt:lpstr>Calibri</vt:lpstr>
      <vt:lpstr>Open Sans Extra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- Primary Assembly</dc:title>
  <cp:lastModifiedBy>Lucy Harvey</cp:lastModifiedBy>
  <cp:revision>3</cp:revision>
  <dcterms:created xsi:type="dcterms:W3CDTF">2006-08-16T00:00:00Z</dcterms:created>
  <dcterms:modified xsi:type="dcterms:W3CDTF">2022-09-07T10:30:10Z</dcterms:modified>
  <dc:identifier>DAFLV6rueLc</dc:identifier>
</cp:coreProperties>
</file>