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 Extra Bold" panose="020B0906030804020204" pitchFamily="34" charset="0"/>
      <p:regular r:id="rId24"/>
      <p:bold r:id="rId25"/>
    </p:embeddedFont>
    <p:embeddedFont>
      <p:font typeface="Proxima Nova 1" panose="02000506030000020004" pitchFamily="2" charset="77"/>
      <p:regular r:id="rId26"/>
      <p:bold r:id="rId27"/>
      <p:italic r:id="rId28"/>
      <p:boldItalic r:id="rId29"/>
    </p:embeddedFont>
    <p:embeddedFont>
      <p:font typeface="Proxima Nova 2" panose="02000506030000020004" pitchFamily="2" charset="77"/>
      <p:regular r:id="rId30"/>
      <p:bold r:id="rId31"/>
      <p:italic r:id="rId32"/>
      <p:boldItalic r:id="rId33"/>
    </p:embeddedFont>
    <p:embeddedFont>
      <p:font typeface="Proxima Nova 2 Bold" panose="02000506030000020004" pitchFamily="2" charset="77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8" autoAdjust="0"/>
  </p:normalViewPr>
  <p:slideViewPr>
    <p:cSldViewPr>
      <p:cViewPr varScale="1">
        <p:scale>
          <a:sx n="60" d="100"/>
          <a:sy n="60" d="100"/>
        </p:scale>
        <p:origin x="200" y="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sv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8141966" y="-33117"/>
            <a:ext cx="10353234" cy="103532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0472" y="-331991"/>
            <a:ext cx="6443677" cy="51900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8576" y="1028700"/>
            <a:ext cx="4466411" cy="12343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563845" y="-949168"/>
            <a:ext cx="6895687" cy="555416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576" y="3493966"/>
            <a:ext cx="7139369" cy="152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8856">
                <a:solidFill>
                  <a:srgbClr val="FFFFFF"/>
                </a:solidFill>
                <a:latin typeface="Proxima Nova 1"/>
              </a:rPr>
              <a:t>Achievements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11" y="5222332"/>
            <a:ext cx="9032366" cy="89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68"/>
              </a:lnSpc>
            </a:pPr>
            <a:r>
              <a:rPr lang="en-US" sz="5192">
                <a:solidFill>
                  <a:srgbClr val="FFFFFF"/>
                </a:solidFill>
                <a:latin typeface="Proxima Nova 2"/>
              </a:rPr>
              <a:t>Going for goals!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333204" y="-2063689"/>
            <a:ext cx="6443677" cy="51900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9686" y="236032"/>
            <a:ext cx="17058839" cy="1095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13"/>
              </a:lnSpc>
            </a:pPr>
            <a:r>
              <a:rPr lang="en-US" sz="6366">
                <a:solidFill>
                  <a:srgbClr val="FFFFFF"/>
                </a:solidFill>
                <a:latin typeface="Proxima Nova 1"/>
              </a:rPr>
              <a:t>“There is no failure except in no longer trying”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1800268" y="-33117"/>
            <a:ext cx="10353234" cy="103532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467717" y="3213013"/>
            <a:ext cx="4327868" cy="649180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69686" y="1664958"/>
            <a:ext cx="17504327" cy="1935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33"/>
              </a:lnSpc>
            </a:pPr>
            <a:r>
              <a:rPr lang="en-US" sz="3666">
                <a:solidFill>
                  <a:srgbClr val="FFFFFF"/>
                </a:solidFill>
                <a:latin typeface="Proxima Nova 2"/>
              </a:rPr>
              <a:t>These famous people experienced failure or rejection many times before achieving success:</a:t>
            </a:r>
          </a:p>
          <a:p>
            <a:pPr>
              <a:lnSpc>
                <a:spcPts val="5133"/>
              </a:lnSpc>
              <a:spcBef>
                <a:spcPct val="0"/>
              </a:spcBef>
            </a:pPr>
            <a:endParaRPr lang="en-US" sz="3666">
              <a:solidFill>
                <a:srgbClr val="FFFFFF"/>
              </a:solidFill>
              <a:latin typeface="Proxima Nova 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9686" y="4249839"/>
            <a:ext cx="11230582" cy="4204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4"/>
              </a:lnSpc>
            </a:pPr>
            <a:r>
              <a:rPr lang="en-US" sz="3702" dirty="0">
                <a:solidFill>
                  <a:srgbClr val="FFFFFF"/>
                </a:solidFill>
                <a:latin typeface="Proxima Nova 2"/>
              </a:rPr>
              <a:t>Inventor of the bagless vacuum cleaner. Now in most homes worldwide</a:t>
            </a:r>
          </a:p>
          <a:p>
            <a:pPr>
              <a:lnSpc>
                <a:spcPts val="4184"/>
              </a:lnSpc>
            </a:pPr>
            <a:endParaRPr lang="en-US" sz="3702" dirty="0">
              <a:solidFill>
                <a:srgbClr val="FFFFFF"/>
              </a:solidFill>
              <a:latin typeface="Proxima Nova 2"/>
            </a:endParaRPr>
          </a:p>
          <a:p>
            <a:pPr>
              <a:lnSpc>
                <a:spcPts val="4184"/>
              </a:lnSpc>
            </a:pPr>
            <a:r>
              <a:rPr lang="en-US" sz="3702" dirty="0">
                <a:solidFill>
                  <a:srgbClr val="FFFFFF"/>
                </a:solidFill>
                <a:latin typeface="Proxima Nova 2"/>
              </a:rPr>
              <a:t>Founder of Dyson Ltd – household appliance manufacturer</a:t>
            </a:r>
          </a:p>
          <a:p>
            <a:pPr>
              <a:lnSpc>
                <a:spcPts val="4184"/>
              </a:lnSpc>
            </a:pPr>
            <a:endParaRPr lang="en-US" sz="3702" dirty="0">
              <a:solidFill>
                <a:srgbClr val="FFFFFF"/>
              </a:solidFill>
              <a:latin typeface="Proxima Nova 2"/>
            </a:endParaRPr>
          </a:p>
          <a:p>
            <a:pPr>
              <a:lnSpc>
                <a:spcPts val="4184"/>
              </a:lnSpc>
            </a:pPr>
            <a:r>
              <a:rPr lang="en-US" sz="3702" dirty="0">
                <a:solidFill>
                  <a:srgbClr val="FFFFFF"/>
                </a:solidFill>
                <a:latin typeface="Proxima Nova 2"/>
              </a:rPr>
              <a:t>2nd richest person in the UK. Net worth: £23 billion.</a:t>
            </a:r>
          </a:p>
          <a:p>
            <a:pPr>
              <a:lnSpc>
                <a:spcPts val="4184"/>
              </a:lnSpc>
            </a:pPr>
            <a:endParaRPr lang="en-US" sz="3702" dirty="0">
              <a:solidFill>
                <a:srgbClr val="FFFFFF"/>
              </a:solidFill>
              <a:latin typeface="Proxima Nova 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9686" y="8502082"/>
            <a:ext cx="11398285" cy="1784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43"/>
              </a:lnSpc>
            </a:pPr>
            <a:r>
              <a:rPr lang="en-US" sz="5102" dirty="0">
                <a:solidFill>
                  <a:srgbClr val="FFFFFF"/>
                </a:solidFill>
                <a:latin typeface="Proxima Nova 2"/>
              </a:rPr>
              <a:t>Over 5000 failed prototypes</a:t>
            </a:r>
          </a:p>
          <a:p>
            <a:pPr algn="just">
              <a:lnSpc>
                <a:spcPts val="7143"/>
              </a:lnSpc>
              <a:spcBef>
                <a:spcPct val="0"/>
              </a:spcBef>
            </a:pPr>
            <a:endParaRPr lang="en-US" sz="5102" dirty="0">
              <a:solidFill>
                <a:srgbClr val="FFFFFF"/>
              </a:solidFill>
              <a:latin typeface="Proxima Nova 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9686" y="3108238"/>
            <a:ext cx="9919469" cy="880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3"/>
              </a:lnSpc>
              <a:spcBef>
                <a:spcPct val="0"/>
              </a:spcBef>
            </a:pPr>
            <a:r>
              <a:rPr lang="en-US" sz="5102" dirty="0">
                <a:solidFill>
                  <a:srgbClr val="FFFFFF"/>
                </a:solidFill>
                <a:latin typeface="Proxima Nova 1"/>
              </a:rPr>
              <a:t>James Dyson – Designer, Inventor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9686" y="216982"/>
            <a:ext cx="17130595" cy="4043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33"/>
              </a:lnSpc>
            </a:pPr>
            <a:r>
              <a:rPr lang="en-US" sz="7666">
                <a:solidFill>
                  <a:srgbClr val="FFFFFF"/>
                </a:solidFill>
                <a:latin typeface="Proxima Nova 1"/>
              </a:rPr>
              <a:t>Getting advice and support is a great way to help you achieve your goals.</a:t>
            </a:r>
          </a:p>
          <a:p>
            <a:pPr>
              <a:lnSpc>
                <a:spcPts val="10733"/>
              </a:lnSpc>
            </a:pPr>
            <a:endParaRPr lang="en-US" sz="7666">
              <a:solidFill>
                <a:srgbClr val="FFFFFF"/>
              </a:solidFill>
              <a:latin typeface="Proxima Nova 1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1800268" y="-33117"/>
            <a:ext cx="10353234" cy="103532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69686" y="3253531"/>
            <a:ext cx="16233491" cy="7033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3"/>
              </a:lnSpc>
            </a:pPr>
            <a:r>
              <a:rPr lang="en-US" sz="3966">
                <a:solidFill>
                  <a:srgbClr val="FFFFFF"/>
                </a:solidFill>
                <a:latin typeface="Proxima Nova 2"/>
              </a:rPr>
              <a:t>Talking to someone about your worries can also help make it easier to focus on the task you have set yourself.</a:t>
            </a:r>
          </a:p>
          <a:p>
            <a:pPr>
              <a:lnSpc>
                <a:spcPts val="5553"/>
              </a:lnSpc>
            </a:pPr>
            <a:endParaRPr lang="en-US" sz="3966">
              <a:solidFill>
                <a:srgbClr val="FFFFFF"/>
              </a:solidFill>
              <a:latin typeface="Proxima Nova 2"/>
            </a:endParaRPr>
          </a:p>
          <a:p>
            <a:pPr>
              <a:lnSpc>
                <a:spcPts val="5553"/>
              </a:lnSpc>
            </a:pPr>
            <a:r>
              <a:rPr lang="en-US" sz="3966">
                <a:solidFill>
                  <a:srgbClr val="FFFFFF"/>
                </a:solidFill>
                <a:latin typeface="Proxima Nova 2"/>
              </a:rPr>
              <a:t>What else can you do if you have a problem or need to talk about something?</a:t>
            </a:r>
          </a:p>
          <a:p>
            <a:pPr>
              <a:lnSpc>
                <a:spcPts val="5553"/>
              </a:lnSpc>
            </a:pPr>
            <a:endParaRPr lang="en-US" sz="3966">
              <a:solidFill>
                <a:srgbClr val="FFFFFF"/>
              </a:solidFill>
              <a:latin typeface="Proxima Nova 2"/>
            </a:endParaRPr>
          </a:p>
          <a:p>
            <a:pPr marL="856425" lvl="1" indent="-428212">
              <a:lnSpc>
                <a:spcPts val="5553"/>
              </a:lnSpc>
              <a:buFont typeface="Arial"/>
              <a:buChar char="•"/>
            </a:pPr>
            <a:r>
              <a:rPr lang="en-US" sz="3966">
                <a:solidFill>
                  <a:srgbClr val="FFFFFF"/>
                </a:solidFill>
                <a:latin typeface="Proxima Nova 2"/>
              </a:rPr>
              <a:t>Talk to a Parent?</a:t>
            </a:r>
          </a:p>
          <a:p>
            <a:pPr marL="856425" lvl="1" indent="-428212">
              <a:lnSpc>
                <a:spcPts val="5553"/>
              </a:lnSpc>
              <a:buFont typeface="Arial"/>
              <a:buChar char="•"/>
            </a:pPr>
            <a:r>
              <a:rPr lang="en-US" sz="3966">
                <a:solidFill>
                  <a:srgbClr val="FFFFFF"/>
                </a:solidFill>
                <a:latin typeface="Proxima Nova 2"/>
              </a:rPr>
              <a:t>Talk to a Teacher?</a:t>
            </a:r>
          </a:p>
          <a:p>
            <a:pPr marL="856425" lvl="1" indent="-428212">
              <a:lnSpc>
                <a:spcPts val="5553"/>
              </a:lnSpc>
              <a:buFont typeface="Arial"/>
              <a:buChar char="•"/>
            </a:pPr>
            <a:r>
              <a:rPr lang="en-US" sz="3966">
                <a:solidFill>
                  <a:srgbClr val="FFFFFF"/>
                </a:solidFill>
                <a:latin typeface="Proxima Nova 2"/>
              </a:rPr>
              <a:t>Use </a:t>
            </a:r>
            <a:r>
              <a:rPr lang="en-US" sz="3966">
                <a:solidFill>
                  <a:srgbClr val="FFFFFF"/>
                </a:solidFill>
                <a:latin typeface="Proxima Nova 2 Bold"/>
              </a:rPr>
              <a:t>tootoot</a:t>
            </a:r>
          </a:p>
          <a:p>
            <a:pPr>
              <a:lnSpc>
                <a:spcPts val="5553"/>
              </a:lnSpc>
              <a:spcBef>
                <a:spcPct val="0"/>
              </a:spcBef>
            </a:pPr>
            <a:endParaRPr lang="en-US" sz="3966">
              <a:solidFill>
                <a:srgbClr val="FFFFFF"/>
              </a:solidFill>
              <a:latin typeface="Proxima Nova 2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746216"/>
            <a:ext cx="16230600" cy="2689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3"/>
              </a:lnSpc>
              <a:spcBef>
                <a:spcPct val="0"/>
              </a:spcBef>
            </a:pPr>
            <a:r>
              <a:rPr lang="en-US" sz="5102">
                <a:solidFill>
                  <a:srgbClr val="FFFFFF"/>
                </a:solidFill>
                <a:latin typeface="Proxima Nova 2"/>
              </a:rPr>
              <a:t>Tootoot is a safe and private place to talk about anything that is on your mind.</a:t>
            </a:r>
          </a:p>
          <a:p>
            <a:pPr algn="ctr">
              <a:lnSpc>
                <a:spcPts val="7143"/>
              </a:lnSpc>
              <a:spcBef>
                <a:spcPct val="0"/>
              </a:spcBef>
            </a:pPr>
            <a:endParaRPr lang="en-US" sz="5102">
              <a:solidFill>
                <a:srgbClr val="FFFFFF"/>
              </a:solidFill>
              <a:latin typeface="Proxima Nova 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69686" y="216982"/>
            <a:ext cx="17130595" cy="131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33"/>
              </a:lnSpc>
            </a:pPr>
            <a:r>
              <a:rPr lang="en-US" sz="7666">
                <a:solidFill>
                  <a:srgbClr val="FFFFFF"/>
                </a:solidFill>
                <a:latin typeface="Proxima Nova 1"/>
              </a:rPr>
              <a:t>How can tootoot help?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394733" y="1028700"/>
            <a:ext cx="9498534" cy="7626289"/>
            <a:chOff x="0" y="0"/>
            <a:chExt cx="7467600" cy="5995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l="-6801" r="-6209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615877" y="1208723"/>
            <a:ext cx="1277390" cy="1277390"/>
            <a:chOff x="0" y="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D3A69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6746602" y="8808402"/>
            <a:ext cx="4794796" cy="804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>
                <a:solidFill>
                  <a:srgbClr val="FFFFFF"/>
                </a:solidFill>
                <a:latin typeface="Proxima Nova 2"/>
              </a:rPr>
              <a:t>www.tootoot.co.uk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372445" y="634388"/>
            <a:ext cx="11543111" cy="9267862"/>
            <a:chOff x="0" y="0"/>
            <a:chExt cx="7467600" cy="5995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l="-4319" r="-4319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372445" y="634388"/>
            <a:ext cx="11543111" cy="9267862"/>
            <a:chOff x="0" y="0"/>
            <a:chExt cx="7467600" cy="5995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l="-6505" r="-6505"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372445" y="634388"/>
            <a:ext cx="11543111" cy="9267862"/>
            <a:chOff x="0" y="0"/>
            <a:chExt cx="7467600" cy="5995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t="-3030" b="-3030"/>
              </a:stretch>
            </a:blipFill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139257"/>
            <a:ext cx="18288000" cy="811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3"/>
              </a:lnSpc>
              <a:spcBef>
                <a:spcPct val="0"/>
              </a:spcBef>
            </a:pPr>
            <a:r>
              <a:rPr lang="en-US" sz="5102">
                <a:solidFill>
                  <a:srgbClr val="FFFFFF"/>
                </a:solidFill>
                <a:latin typeface="Proxima Nova 2"/>
              </a:rPr>
              <a:t>We are always here to support and help you thrive this new school year.</a:t>
            </a:r>
          </a:p>
          <a:p>
            <a:pPr algn="ctr">
              <a:lnSpc>
                <a:spcPts val="7143"/>
              </a:lnSpc>
              <a:spcBef>
                <a:spcPct val="0"/>
              </a:spcBef>
            </a:pPr>
            <a:endParaRPr lang="en-US" sz="5102">
              <a:solidFill>
                <a:srgbClr val="FFFFFF"/>
              </a:solidFill>
              <a:latin typeface="Proxima Nova 2"/>
            </a:endParaRPr>
          </a:p>
          <a:p>
            <a:pPr algn="ctr">
              <a:lnSpc>
                <a:spcPts val="7143"/>
              </a:lnSpc>
              <a:spcBef>
                <a:spcPct val="0"/>
              </a:spcBef>
            </a:pPr>
            <a:r>
              <a:rPr lang="en-US" sz="5102">
                <a:solidFill>
                  <a:srgbClr val="FFFFFF"/>
                </a:solidFill>
                <a:latin typeface="Proxima Nova 2"/>
              </a:rPr>
              <a:t>Always tell a teacher, a friend or tootoot if something is making you feel unhappy or unsafe.</a:t>
            </a:r>
          </a:p>
          <a:p>
            <a:pPr algn="ctr">
              <a:lnSpc>
                <a:spcPts val="7143"/>
              </a:lnSpc>
              <a:spcBef>
                <a:spcPct val="0"/>
              </a:spcBef>
            </a:pPr>
            <a:endParaRPr lang="en-US" sz="5102">
              <a:solidFill>
                <a:srgbClr val="FFFFFF"/>
              </a:solidFill>
              <a:latin typeface="Proxima Nova 2"/>
            </a:endParaRPr>
          </a:p>
          <a:p>
            <a:pPr algn="ctr">
              <a:lnSpc>
                <a:spcPts val="7143"/>
              </a:lnSpc>
              <a:spcBef>
                <a:spcPct val="0"/>
              </a:spcBef>
            </a:pPr>
            <a:r>
              <a:rPr lang="en-US" sz="5102">
                <a:solidFill>
                  <a:srgbClr val="FFFFFF"/>
                </a:solidFill>
                <a:latin typeface="Proxima Nova 2"/>
              </a:rPr>
              <a:t>If you forget your tootoot login please speak to</a:t>
            </a:r>
            <a:r>
              <a:rPr lang="en-US" sz="5102">
                <a:solidFill>
                  <a:srgbClr val="000000"/>
                </a:solidFill>
                <a:latin typeface="Proxima Nova 2"/>
              </a:rPr>
              <a:t> </a:t>
            </a:r>
            <a:r>
              <a:rPr lang="en-US" sz="5102">
                <a:solidFill>
                  <a:srgbClr val="FF1616"/>
                </a:solidFill>
                <a:latin typeface="Proxima Nova 2"/>
              </a:rPr>
              <a:t>[INSERT NAME HERE] </a:t>
            </a:r>
          </a:p>
          <a:p>
            <a:pPr algn="ctr">
              <a:lnSpc>
                <a:spcPts val="7143"/>
              </a:lnSpc>
              <a:spcBef>
                <a:spcPct val="0"/>
              </a:spcBef>
            </a:pPr>
            <a:endParaRPr lang="en-US" sz="5102">
              <a:solidFill>
                <a:srgbClr val="FF1616"/>
              </a:solidFill>
              <a:latin typeface="Proxima Nova 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0061076" y="-33117"/>
            <a:ext cx="10353234" cy="103532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0472" y="-331991"/>
            <a:ext cx="6443677" cy="51900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715319" y="3370641"/>
            <a:ext cx="4466411" cy="12343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563845" y="-949168"/>
            <a:ext cx="6895687" cy="555416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992849" y="4624045"/>
            <a:ext cx="10302301" cy="2040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76"/>
              </a:lnSpc>
            </a:pPr>
            <a:r>
              <a:rPr lang="en-US" sz="11911">
                <a:solidFill>
                  <a:srgbClr val="FFFFFF"/>
                </a:solidFill>
                <a:latin typeface="Proxima Nova 1"/>
              </a:rPr>
              <a:t>Any questions?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333204" y="-2063689"/>
            <a:ext cx="6443677" cy="51900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74861" y="-1748381"/>
            <a:ext cx="6895687" cy="5554162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 rot="732343">
            <a:off x="15102763" y="-191425"/>
            <a:ext cx="2660438" cy="6596801"/>
            <a:chOff x="6350" y="0"/>
            <a:chExt cx="2489200" cy="6172200"/>
          </a:xfrm>
        </p:grpSpPr>
        <p:sp>
          <p:nvSpPr>
            <p:cNvPr id="4" name="Freeform 4"/>
            <p:cNvSpPr/>
            <p:nvPr/>
          </p:nvSpPr>
          <p:spPr>
            <a:xfrm>
              <a:off x="82550" y="38100"/>
              <a:ext cx="2349500" cy="3048000"/>
            </a:xfrm>
            <a:custGeom>
              <a:avLst/>
              <a:gdLst/>
              <a:ahLst/>
              <a:cxnLst/>
              <a:rect l="l" t="t" r="r" b="b"/>
              <a:pathLst>
                <a:path w="2349500" h="3048000">
                  <a:moveTo>
                    <a:pt x="2349500" y="3048000"/>
                  </a:moveTo>
                  <a:lnTo>
                    <a:pt x="0" y="3048000"/>
                  </a:lnTo>
                  <a:lnTo>
                    <a:pt x="0" y="0"/>
                  </a:lnTo>
                  <a:lnTo>
                    <a:pt x="2349500" y="0"/>
                  </a:lnTo>
                  <a:lnTo>
                    <a:pt x="2349500" y="3048000"/>
                  </a:lnTo>
                  <a:close/>
                </a:path>
              </a:pathLst>
            </a:custGeom>
            <a:blipFill>
              <a:blip r:embed="rId4"/>
              <a:stretch>
                <a:fillRect l="-45136" r="-44596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2550" y="3086100"/>
              <a:ext cx="2349500" cy="3048000"/>
            </a:xfrm>
            <a:custGeom>
              <a:avLst/>
              <a:gdLst/>
              <a:ahLst/>
              <a:cxnLst/>
              <a:rect l="l" t="t" r="r" b="b"/>
              <a:pathLst>
                <a:path w="2349500" h="3048000">
                  <a:moveTo>
                    <a:pt x="2349500" y="3048000"/>
                  </a:moveTo>
                  <a:lnTo>
                    <a:pt x="0" y="3048000"/>
                  </a:lnTo>
                  <a:lnTo>
                    <a:pt x="0" y="0"/>
                  </a:lnTo>
                  <a:lnTo>
                    <a:pt x="2349500" y="0"/>
                  </a:lnTo>
                  <a:lnTo>
                    <a:pt x="2349500" y="3048000"/>
                  </a:lnTo>
                  <a:close/>
                </a:path>
              </a:pathLst>
            </a:custGeom>
            <a:blipFill>
              <a:blip r:embed="rId5"/>
              <a:stretch>
                <a:fillRect l="-137532" t="-28934" r="-13524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350" y="0"/>
              <a:ext cx="2489200" cy="6172200"/>
            </a:xfrm>
            <a:custGeom>
              <a:avLst/>
              <a:gdLst/>
              <a:ahLst/>
              <a:cxnLst/>
              <a:rect l="l" t="t" r="r" b="b"/>
              <a:pathLst>
                <a:path w="2489200" h="6172200">
                  <a:moveTo>
                    <a:pt x="2489200" y="6172200"/>
                  </a:moveTo>
                  <a:lnTo>
                    <a:pt x="0" y="6172200"/>
                  </a:lnTo>
                  <a:lnTo>
                    <a:pt x="0" y="0"/>
                  </a:lnTo>
                  <a:lnTo>
                    <a:pt x="2489200" y="0"/>
                  </a:lnTo>
                  <a:lnTo>
                    <a:pt x="2489200" y="6172200"/>
                  </a:lnTo>
                  <a:close/>
                </a:path>
              </a:pathLst>
            </a:custGeom>
            <a:blipFill>
              <a:blip r:embed="rId6"/>
              <a:stretch>
                <a:fillRect l="-255" t="-20" r="255" b="-20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736107">
            <a:off x="13705994" y="6033303"/>
            <a:ext cx="2660438" cy="6596801"/>
            <a:chOff x="6350" y="0"/>
            <a:chExt cx="2489200" cy="6172200"/>
          </a:xfrm>
        </p:grpSpPr>
        <p:sp>
          <p:nvSpPr>
            <p:cNvPr id="8" name="Freeform 8"/>
            <p:cNvSpPr/>
            <p:nvPr/>
          </p:nvSpPr>
          <p:spPr>
            <a:xfrm>
              <a:off x="82550" y="38100"/>
              <a:ext cx="2349500" cy="3048000"/>
            </a:xfrm>
            <a:custGeom>
              <a:avLst/>
              <a:gdLst/>
              <a:ahLst/>
              <a:cxnLst/>
              <a:rect l="l" t="t" r="r" b="b"/>
              <a:pathLst>
                <a:path w="2349500" h="3048000">
                  <a:moveTo>
                    <a:pt x="2349500" y="3048000"/>
                  </a:moveTo>
                  <a:lnTo>
                    <a:pt x="0" y="3048000"/>
                  </a:lnTo>
                  <a:lnTo>
                    <a:pt x="0" y="0"/>
                  </a:lnTo>
                  <a:lnTo>
                    <a:pt x="2349500" y="0"/>
                  </a:lnTo>
                  <a:lnTo>
                    <a:pt x="2349500" y="3048000"/>
                  </a:lnTo>
                  <a:close/>
                </a:path>
              </a:pathLst>
            </a:custGeom>
            <a:blipFill>
              <a:blip r:embed="rId7"/>
              <a:stretch>
                <a:fillRect l="-47628" r="-47087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2550" y="3086100"/>
              <a:ext cx="2349500" cy="3048000"/>
            </a:xfrm>
            <a:custGeom>
              <a:avLst/>
              <a:gdLst/>
              <a:ahLst/>
              <a:cxnLst/>
              <a:rect l="l" t="t" r="r" b="b"/>
              <a:pathLst>
                <a:path w="2349500" h="3048000">
                  <a:moveTo>
                    <a:pt x="2349500" y="3048000"/>
                  </a:moveTo>
                  <a:lnTo>
                    <a:pt x="0" y="3048000"/>
                  </a:lnTo>
                  <a:lnTo>
                    <a:pt x="0" y="0"/>
                  </a:lnTo>
                  <a:lnTo>
                    <a:pt x="2349500" y="0"/>
                  </a:lnTo>
                  <a:lnTo>
                    <a:pt x="2349500" y="3048000"/>
                  </a:lnTo>
                  <a:close/>
                </a:path>
              </a:pathLst>
            </a:custGeom>
            <a:blipFill>
              <a:blip r:embed="rId8"/>
              <a:stretch>
                <a:fillRect l="-48179" r="-47638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6350" y="0"/>
              <a:ext cx="2489200" cy="6172200"/>
            </a:xfrm>
            <a:custGeom>
              <a:avLst/>
              <a:gdLst/>
              <a:ahLst/>
              <a:cxnLst/>
              <a:rect l="l" t="t" r="r" b="b"/>
              <a:pathLst>
                <a:path w="2489200" h="6172200">
                  <a:moveTo>
                    <a:pt x="2489200" y="6172200"/>
                  </a:moveTo>
                  <a:lnTo>
                    <a:pt x="0" y="6172200"/>
                  </a:lnTo>
                  <a:lnTo>
                    <a:pt x="0" y="0"/>
                  </a:lnTo>
                  <a:lnTo>
                    <a:pt x="2489200" y="0"/>
                  </a:lnTo>
                  <a:lnTo>
                    <a:pt x="2489200" y="6172200"/>
                  </a:lnTo>
                  <a:close/>
                </a:path>
              </a:pathLst>
            </a:custGeom>
            <a:blipFill>
              <a:blip r:embed="rId6"/>
              <a:stretch>
                <a:fillRect l="-255" t="-20" r="255" b="-20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1122036">
            <a:off x="15422794" y="3919012"/>
            <a:ext cx="2660438" cy="6596801"/>
            <a:chOff x="6350" y="0"/>
            <a:chExt cx="2489200" cy="6172200"/>
          </a:xfrm>
        </p:grpSpPr>
        <p:sp>
          <p:nvSpPr>
            <p:cNvPr id="12" name="Freeform 12"/>
            <p:cNvSpPr/>
            <p:nvPr/>
          </p:nvSpPr>
          <p:spPr>
            <a:xfrm>
              <a:off x="82550" y="38100"/>
              <a:ext cx="2349500" cy="3048000"/>
            </a:xfrm>
            <a:custGeom>
              <a:avLst/>
              <a:gdLst/>
              <a:ahLst/>
              <a:cxnLst/>
              <a:rect l="l" t="t" r="r" b="b"/>
              <a:pathLst>
                <a:path w="2349500" h="3048000">
                  <a:moveTo>
                    <a:pt x="2349500" y="3048000"/>
                  </a:moveTo>
                  <a:lnTo>
                    <a:pt x="0" y="3048000"/>
                  </a:lnTo>
                  <a:lnTo>
                    <a:pt x="0" y="0"/>
                  </a:lnTo>
                  <a:lnTo>
                    <a:pt x="2349500" y="0"/>
                  </a:lnTo>
                  <a:lnTo>
                    <a:pt x="2349500" y="3048000"/>
                  </a:lnTo>
                  <a:close/>
                </a:path>
              </a:pathLst>
            </a:custGeom>
            <a:blipFill>
              <a:blip r:embed="rId9"/>
              <a:stretch>
                <a:fillRect l="-47446" r="-46905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82550" y="3086100"/>
              <a:ext cx="2349500" cy="3048000"/>
            </a:xfrm>
            <a:custGeom>
              <a:avLst/>
              <a:gdLst/>
              <a:ahLst/>
              <a:cxnLst/>
              <a:rect l="l" t="t" r="r" b="b"/>
              <a:pathLst>
                <a:path w="2349500" h="3048000">
                  <a:moveTo>
                    <a:pt x="2349500" y="3048000"/>
                  </a:moveTo>
                  <a:lnTo>
                    <a:pt x="0" y="3048000"/>
                  </a:lnTo>
                  <a:lnTo>
                    <a:pt x="0" y="0"/>
                  </a:lnTo>
                  <a:lnTo>
                    <a:pt x="2349500" y="0"/>
                  </a:lnTo>
                  <a:lnTo>
                    <a:pt x="2349500" y="3048000"/>
                  </a:lnTo>
                  <a:close/>
                </a:path>
              </a:pathLst>
            </a:custGeom>
            <a:blipFill>
              <a:blip r:embed="rId10"/>
              <a:stretch>
                <a:fillRect l="-76174" r="270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6350" y="0"/>
              <a:ext cx="2489200" cy="6172200"/>
            </a:xfrm>
            <a:custGeom>
              <a:avLst/>
              <a:gdLst/>
              <a:ahLst/>
              <a:cxnLst/>
              <a:rect l="l" t="t" r="r" b="b"/>
              <a:pathLst>
                <a:path w="2489200" h="6172200">
                  <a:moveTo>
                    <a:pt x="2489200" y="6172200"/>
                  </a:moveTo>
                  <a:lnTo>
                    <a:pt x="0" y="6172200"/>
                  </a:lnTo>
                  <a:lnTo>
                    <a:pt x="0" y="0"/>
                  </a:lnTo>
                  <a:lnTo>
                    <a:pt x="2489200" y="0"/>
                  </a:lnTo>
                  <a:lnTo>
                    <a:pt x="2489200" y="6172200"/>
                  </a:lnTo>
                  <a:close/>
                </a:path>
              </a:pathLst>
            </a:custGeom>
            <a:blipFill>
              <a:blip r:embed="rId6"/>
              <a:stretch>
                <a:fillRect l="-255" t="-20" r="255" b="-20"/>
              </a:stretch>
            </a:blip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94419" y="-2447186"/>
            <a:ext cx="6895687" cy="5554162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028700" y="850447"/>
            <a:ext cx="11146161" cy="1904256"/>
            <a:chOff x="0" y="0"/>
            <a:chExt cx="2935615" cy="50153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35615" cy="501532"/>
            </a:xfrm>
            <a:custGeom>
              <a:avLst/>
              <a:gdLst/>
              <a:ahLst/>
              <a:cxnLst/>
              <a:rect l="l" t="t" r="r" b="b"/>
              <a:pathLst>
                <a:path w="2935615" h="501532">
                  <a:moveTo>
                    <a:pt x="0" y="0"/>
                  </a:moveTo>
                  <a:lnTo>
                    <a:pt x="2935615" y="0"/>
                  </a:lnTo>
                  <a:lnTo>
                    <a:pt x="2935615" y="501532"/>
                  </a:lnTo>
                  <a:lnTo>
                    <a:pt x="0" y="5015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28700" y="933450"/>
            <a:ext cx="11844463" cy="897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81"/>
              </a:lnSpc>
            </a:pPr>
            <a:r>
              <a:rPr lang="en-US" sz="5343">
                <a:solidFill>
                  <a:srgbClr val="0A81C4"/>
                </a:solidFill>
                <a:latin typeface="Open Sans Extra Bold"/>
              </a:rPr>
              <a:t>Celebrating our achievements!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01900" y="-4324745"/>
            <a:ext cx="6895687" cy="5554162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028700" y="2474480"/>
            <a:ext cx="8622324" cy="1122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26"/>
              </a:lnSpc>
              <a:spcBef>
                <a:spcPct val="0"/>
              </a:spcBef>
            </a:pPr>
            <a:r>
              <a:rPr lang="en-US" sz="6447">
                <a:solidFill>
                  <a:srgbClr val="0A81C4"/>
                </a:solidFill>
                <a:latin typeface="Proxima Nova 1"/>
              </a:rPr>
              <a:t>Achievement: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3701006"/>
            <a:ext cx="9609556" cy="6309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43"/>
              </a:lnSpc>
              <a:spcBef>
                <a:spcPct val="0"/>
              </a:spcBef>
            </a:pPr>
            <a:r>
              <a:rPr lang="en-US" sz="5102">
                <a:solidFill>
                  <a:srgbClr val="0A81C4"/>
                </a:solidFill>
                <a:latin typeface="Proxima Nova 2"/>
              </a:rPr>
              <a:t>“a thing done successfully with </a:t>
            </a:r>
          </a:p>
          <a:p>
            <a:pPr algn="just">
              <a:lnSpc>
                <a:spcPts val="7143"/>
              </a:lnSpc>
              <a:spcBef>
                <a:spcPct val="0"/>
              </a:spcBef>
            </a:pPr>
            <a:r>
              <a:rPr lang="en-US" sz="5102">
                <a:solidFill>
                  <a:srgbClr val="0A81C4"/>
                </a:solidFill>
                <a:latin typeface="Proxima Nova 2"/>
              </a:rPr>
              <a:t>effort, skill or courage.”</a:t>
            </a:r>
          </a:p>
          <a:p>
            <a:pPr algn="just">
              <a:lnSpc>
                <a:spcPts val="7143"/>
              </a:lnSpc>
              <a:spcBef>
                <a:spcPct val="0"/>
              </a:spcBef>
            </a:pPr>
            <a:endParaRPr lang="en-US" sz="5102">
              <a:solidFill>
                <a:srgbClr val="0A81C4"/>
              </a:solidFill>
              <a:latin typeface="Proxima Nova 2"/>
            </a:endParaRPr>
          </a:p>
          <a:p>
            <a:pPr algn="just">
              <a:lnSpc>
                <a:spcPts val="7143"/>
              </a:lnSpc>
              <a:spcBef>
                <a:spcPct val="0"/>
              </a:spcBef>
            </a:pPr>
            <a:endParaRPr lang="en-US" sz="5102">
              <a:solidFill>
                <a:srgbClr val="0A81C4"/>
              </a:solidFill>
              <a:latin typeface="Proxima Nova 2"/>
            </a:endParaRPr>
          </a:p>
          <a:p>
            <a:pPr algn="just">
              <a:lnSpc>
                <a:spcPts val="7143"/>
              </a:lnSpc>
              <a:spcBef>
                <a:spcPct val="0"/>
              </a:spcBef>
            </a:pPr>
            <a:r>
              <a:rPr lang="en-US" sz="5102">
                <a:solidFill>
                  <a:srgbClr val="0A81C4"/>
                </a:solidFill>
                <a:latin typeface="Proxima Nova 2"/>
              </a:rPr>
              <a:t>“desire and determination to achieve success.”</a:t>
            </a:r>
          </a:p>
          <a:p>
            <a:pPr algn="just">
              <a:lnSpc>
                <a:spcPts val="7143"/>
              </a:lnSpc>
              <a:spcBef>
                <a:spcPct val="0"/>
              </a:spcBef>
            </a:pPr>
            <a:endParaRPr lang="en-US" sz="5102">
              <a:solidFill>
                <a:srgbClr val="0A81C4"/>
              </a:solidFill>
              <a:latin typeface="Proxima Nova 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28700" y="6095296"/>
            <a:ext cx="8622324" cy="1122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26"/>
              </a:lnSpc>
              <a:spcBef>
                <a:spcPct val="0"/>
              </a:spcBef>
            </a:pPr>
            <a:r>
              <a:rPr lang="en-US" sz="6447">
                <a:solidFill>
                  <a:srgbClr val="0A81C4"/>
                </a:solidFill>
                <a:latin typeface="Proxima Nova 1"/>
              </a:rPr>
              <a:t>Ambition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65867" y="2253870"/>
            <a:ext cx="13050101" cy="2681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33"/>
              </a:lnSpc>
            </a:pPr>
            <a:r>
              <a:rPr lang="en-US" sz="7666">
                <a:solidFill>
                  <a:srgbClr val="FFFFFF"/>
                </a:solidFill>
                <a:latin typeface="Proxima Nova 1"/>
              </a:rPr>
              <a:t>What achievements have</a:t>
            </a:r>
          </a:p>
          <a:p>
            <a:pPr>
              <a:lnSpc>
                <a:spcPts val="10733"/>
              </a:lnSpc>
            </a:pPr>
            <a:r>
              <a:rPr lang="en-US" sz="7666">
                <a:solidFill>
                  <a:srgbClr val="FFFFFF"/>
                </a:solidFill>
                <a:latin typeface="Proxima Nova 1"/>
              </a:rPr>
              <a:t>you made?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1657249" y="0"/>
            <a:ext cx="10353234" cy="103532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4529">
            <a:off x="12384156" y="-1365469"/>
            <a:ext cx="6895687" cy="55541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6096608" y="-3147892"/>
            <a:ext cx="6895687" cy="55541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21115" y="-2777081"/>
            <a:ext cx="6895687" cy="55541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826" b="138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302320"/>
            <a:ext cx="13050101" cy="2681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33"/>
              </a:lnSpc>
            </a:pPr>
            <a:r>
              <a:rPr lang="en-US" sz="7666">
                <a:solidFill>
                  <a:srgbClr val="FFFFFF"/>
                </a:solidFill>
                <a:latin typeface="Proxima Nova 1"/>
              </a:rPr>
              <a:t>Do you have any big ambitions?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9445539" y="-33117"/>
            <a:ext cx="10353234" cy="103532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3" t="3479" r="504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7250" y="605763"/>
            <a:ext cx="13050101" cy="2681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33"/>
              </a:lnSpc>
            </a:pPr>
            <a:r>
              <a:rPr lang="en-US" sz="7666">
                <a:solidFill>
                  <a:srgbClr val="FFFFFF"/>
                </a:solidFill>
                <a:latin typeface="Proxima Nova 1"/>
              </a:rPr>
              <a:t>You can do anything you put your mind to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1800268" y="-33117"/>
            <a:ext cx="10353234" cy="103532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0" y="3550728"/>
            <a:ext cx="14481806" cy="608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45035" lvl="1" indent="-622517">
              <a:lnSpc>
                <a:spcPts val="8073"/>
              </a:lnSpc>
              <a:buFont typeface="Arial"/>
              <a:buChar char="•"/>
            </a:pPr>
            <a:r>
              <a:rPr lang="en-US" sz="5766" dirty="0">
                <a:solidFill>
                  <a:srgbClr val="FFFFFF"/>
                </a:solidFill>
                <a:latin typeface="Proxima Nova 2"/>
              </a:rPr>
              <a:t>Set your sights on the goal you want to achieve</a:t>
            </a:r>
          </a:p>
          <a:p>
            <a:pPr marL="1245035" lvl="1" indent="-622517">
              <a:lnSpc>
                <a:spcPts val="8073"/>
              </a:lnSpc>
              <a:buFont typeface="Arial"/>
              <a:buChar char="•"/>
            </a:pPr>
            <a:r>
              <a:rPr lang="en-US" sz="5766" dirty="0">
                <a:solidFill>
                  <a:srgbClr val="FFFFFF"/>
                </a:solidFill>
                <a:latin typeface="Proxima Nova 2"/>
              </a:rPr>
              <a:t>Find out how you can achieve your goal</a:t>
            </a:r>
          </a:p>
          <a:p>
            <a:pPr marL="1245035" lvl="1" indent="-622517">
              <a:lnSpc>
                <a:spcPts val="8073"/>
              </a:lnSpc>
              <a:buFont typeface="Arial"/>
              <a:buChar char="•"/>
            </a:pPr>
            <a:r>
              <a:rPr lang="en-US" sz="5766" dirty="0">
                <a:solidFill>
                  <a:srgbClr val="FFFFFF"/>
                </a:solidFill>
                <a:latin typeface="Proxima Nova 2"/>
              </a:rPr>
              <a:t>Get the tools or the skills you need to achieve your goal</a:t>
            </a:r>
          </a:p>
          <a:p>
            <a:pPr marL="1245035" lvl="1" indent="-622517">
              <a:lnSpc>
                <a:spcPts val="8073"/>
              </a:lnSpc>
              <a:buFont typeface="Arial"/>
              <a:buChar char="•"/>
            </a:pPr>
            <a:r>
              <a:rPr lang="en-US" sz="5766" dirty="0">
                <a:solidFill>
                  <a:srgbClr val="FFFFFF"/>
                </a:solidFill>
                <a:latin typeface="Proxima Nova 2"/>
              </a:rPr>
              <a:t>Give it your best shot!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4529">
            <a:off x="12384156" y="-1365469"/>
            <a:ext cx="6895687" cy="55541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78801" y="4426425"/>
            <a:ext cx="6895687" cy="5554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17433"/>
            <a:ext cx="15567221" cy="4043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33"/>
              </a:lnSpc>
            </a:pPr>
            <a:r>
              <a:rPr lang="en-US" sz="7666" dirty="0">
                <a:solidFill>
                  <a:srgbClr val="FFFFFF"/>
                </a:solidFill>
                <a:latin typeface="Proxima Nova 1"/>
              </a:rPr>
              <a:t>….but remember, if at first you don’t succeed……</a:t>
            </a:r>
          </a:p>
          <a:p>
            <a:pPr>
              <a:lnSpc>
                <a:spcPts val="10733"/>
              </a:lnSpc>
            </a:pPr>
            <a:endParaRPr lang="en-US" sz="7666" dirty="0">
              <a:solidFill>
                <a:srgbClr val="FFFFFF"/>
              </a:solidFill>
              <a:latin typeface="Proxima Nova 1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1821797" y="-66234"/>
            <a:ext cx="10353234" cy="1035323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-611124">
            <a:off x="4721180" y="7463623"/>
            <a:ext cx="1111821" cy="40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3"/>
              </a:lnSpc>
            </a:pPr>
            <a:r>
              <a:rPr lang="en-US" sz="2288" dirty="0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79659" y="7853385"/>
            <a:ext cx="1111821" cy="40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3"/>
              </a:lnSpc>
            </a:pPr>
            <a:r>
              <a:rPr lang="en-US" sz="2288" dirty="0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sp>
        <p:nvSpPr>
          <p:cNvPr id="24" name="TextBox 24"/>
          <p:cNvSpPr txBox="1"/>
          <p:nvPr/>
        </p:nvSpPr>
        <p:spPr>
          <a:xfrm rot="-1476157">
            <a:off x="10508802" y="7636970"/>
            <a:ext cx="1538757" cy="54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3"/>
              </a:lnSpc>
            </a:pPr>
            <a:r>
              <a:rPr lang="en-US" sz="3166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000606" y="6909096"/>
            <a:ext cx="2479430" cy="881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43"/>
              </a:lnSpc>
            </a:pPr>
            <a:r>
              <a:rPr lang="en-US" sz="5102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663668" y="8122121"/>
            <a:ext cx="2479430" cy="881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43"/>
              </a:lnSpc>
            </a:pPr>
            <a:r>
              <a:rPr lang="en-US" sz="5102" dirty="0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685190" y="7440749"/>
            <a:ext cx="1111821" cy="40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3"/>
              </a:lnSpc>
            </a:pPr>
            <a:r>
              <a:rPr lang="en-US" sz="2288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sp>
        <p:nvSpPr>
          <p:cNvPr id="41" name="TextBox 41"/>
          <p:cNvSpPr txBox="1"/>
          <p:nvPr/>
        </p:nvSpPr>
        <p:spPr>
          <a:xfrm rot="-1476157">
            <a:off x="5816613" y="8057170"/>
            <a:ext cx="1538757" cy="54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3"/>
              </a:lnSpc>
            </a:pPr>
            <a:r>
              <a:rPr lang="en-US" sz="3166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144371" y="6713263"/>
            <a:ext cx="2479430" cy="881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43"/>
              </a:lnSpc>
            </a:pPr>
            <a:r>
              <a:rPr lang="en-US" sz="5102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sp>
        <p:nvSpPr>
          <p:cNvPr id="46" name="TextBox 46"/>
          <p:cNvSpPr txBox="1"/>
          <p:nvPr/>
        </p:nvSpPr>
        <p:spPr>
          <a:xfrm rot="-1476157">
            <a:off x="13753827" y="7789465"/>
            <a:ext cx="1538757" cy="54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3"/>
              </a:lnSpc>
            </a:pPr>
            <a:r>
              <a:rPr lang="en-US" sz="3166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358342" y="8228313"/>
            <a:ext cx="1111821" cy="40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3"/>
              </a:lnSpc>
            </a:pPr>
            <a:r>
              <a:rPr lang="en-US" sz="2288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sp>
        <p:nvSpPr>
          <p:cNvPr id="68" name="TextBox 68"/>
          <p:cNvSpPr txBox="1"/>
          <p:nvPr/>
        </p:nvSpPr>
        <p:spPr>
          <a:xfrm rot="-1476157">
            <a:off x="5219194" y="9416947"/>
            <a:ext cx="1538757" cy="54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3"/>
              </a:lnSpc>
            </a:pPr>
            <a:r>
              <a:rPr lang="en-US" sz="3166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237619" y="8348229"/>
            <a:ext cx="1111821" cy="40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3"/>
              </a:lnSpc>
            </a:pPr>
            <a:r>
              <a:rPr lang="en-US" sz="2288" dirty="0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grpSp>
        <p:nvGrpSpPr>
          <p:cNvPr id="72" name="Group 72"/>
          <p:cNvGrpSpPr/>
          <p:nvPr/>
        </p:nvGrpSpPr>
        <p:grpSpPr>
          <a:xfrm rot="-622048">
            <a:off x="2507157" y="1888274"/>
            <a:ext cx="13379668" cy="5700362"/>
            <a:chOff x="226954" y="-441814"/>
            <a:chExt cx="2399623" cy="1022350"/>
          </a:xfrm>
        </p:grpSpPr>
        <p:sp>
          <p:nvSpPr>
            <p:cNvPr id="73" name="Freeform 73"/>
            <p:cNvSpPr/>
            <p:nvPr/>
          </p:nvSpPr>
          <p:spPr>
            <a:xfrm>
              <a:off x="226954" y="-97647"/>
              <a:ext cx="2399623" cy="384318"/>
            </a:xfrm>
            <a:custGeom>
              <a:avLst/>
              <a:gdLst/>
              <a:ahLst/>
              <a:cxnLst/>
              <a:rect l="l" t="t" r="r" b="b"/>
              <a:pathLst>
                <a:path w="2399623" h="384318">
                  <a:moveTo>
                    <a:pt x="0" y="0"/>
                  </a:moveTo>
                  <a:lnTo>
                    <a:pt x="2399623" y="0"/>
                  </a:lnTo>
                  <a:lnTo>
                    <a:pt x="2399623" y="384318"/>
                  </a:lnTo>
                  <a:lnTo>
                    <a:pt x="0" y="384318"/>
                  </a:lnTo>
                  <a:close/>
                </a:path>
              </a:pathLst>
            </a:custGeom>
            <a:solidFill>
              <a:srgbClr val="FECD1A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271522" y="-441814"/>
              <a:ext cx="1203629" cy="1022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962"/>
                </a:lnSpc>
              </a:pPr>
              <a:r>
                <a:rPr lang="en-US" sz="10687" dirty="0">
                  <a:solidFill>
                    <a:srgbClr val="000000"/>
                  </a:solidFill>
                  <a:latin typeface="Proxima Nova 1"/>
                </a:rPr>
                <a:t>Success!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DB42669-7EB4-6D54-A436-6BDAB986E4DA}"/>
              </a:ext>
            </a:extLst>
          </p:cNvPr>
          <p:cNvGrpSpPr/>
          <p:nvPr/>
        </p:nvGrpSpPr>
        <p:grpSpPr>
          <a:xfrm>
            <a:off x="107608" y="352287"/>
            <a:ext cx="18451824" cy="9827917"/>
            <a:chOff x="-40675" y="230939"/>
            <a:chExt cx="18451824" cy="9827917"/>
          </a:xfrm>
        </p:grpSpPr>
        <p:sp>
          <p:nvSpPr>
            <p:cNvPr id="6" name="TextBox 6"/>
            <p:cNvSpPr txBox="1"/>
            <p:nvPr/>
          </p:nvSpPr>
          <p:spPr>
            <a:xfrm rot="20988876">
              <a:off x="9781109" y="5810556"/>
              <a:ext cx="2990173" cy="1070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15"/>
                </a:lnSpc>
              </a:pPr>
              <a:r>
                <a:rPr lang="en-US" sz="6153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 rot="679843">
              <a:off x="2208733" y="7628297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 rot="20123843">
              <a:off x="5724517" y="4012076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554925">
              <a:off x="1992022" y="3986059"/>
              <a:ext cx="2990173" cy="1070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15"/>
                </a:lnSpc>
              </a:pPr>
              <a:r>
                <a:rPr lang="en-US" sz="6153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20988876">
              <a:off x="4611943" y="6750022"/>
              <a:ext cx="2990173" cy="1070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15"/>
                </a:lnSpc>
              </a:pPr>
              <a:r>
                <a:rPr lang="en-US" sz="6153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 rot="554925">
              <a:off x="12157932" y="8657280"/>
              <a:ext cx="2990173" cy="1070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15"/>
                </a:lnSpc>
              </a:pPr>
              <a:r>
                <a:rPr lang="en-US" sz="6153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5931719" y="9011750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554925">
              <a:off x="3465130" y="3149109"/>
              <a:ext cx="2990173" cy="1070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15"/>
                </a:lnSpc>
              </a:pPr>
              <a:r>
                <a:rPr lang="en-US" sz="6153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5459813" y="4348046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62160" y="3094894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 rot="-1476157">
              <a:off x="-40675" y="4119016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6802035" y="9002946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10375438" y="9653313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190054" y="230939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 rot="-1476157">
              <a:off x="237132" y="768485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232150" y="1769999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BA2140B-832F-5B42-D75E-EDF191E0B48E}"/>
              </a:ext>
            </a:extLst>
          </p:cNvPr>
          <p:cNvGrpSpPr/>
          <p:nvPr/>
        </p:nvGrpSpPr>
        <p:grpSpPr>
          <a:xfrm>
            <a:off x="-385223" y="-320764"/>
            <a:ext cx="19040165" cy="10470512"/>
            <a:chOff x="-385223" y="-347859"/>
            <a:chExt cx="19040165" cy="10470512"/>
          </a:xfrm>
        </p:grpSpPr>
        <p:sp>
          <p:nvSpPr>
            <p:cNvPr id="11" name="TextBox 11"/>
            <p:cNvSpPr txBox="1"/>
            <p:nvPr/>
          </p:nvSpPr>
          <p:spPr>
            <a:xfrm>
              <a:off x="9248189" y="6099956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8348837" y="2632263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664570" y="6078099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1224526">
              <a:off x="16680715" y="7052630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5078195" y="5918484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629226" y="6312447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 rot="20988876">
              <a:off x="5561960" y="6761447"/>
              <a:ext cx="2990173" cy="1070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15"/>
                </a:lnSpc>
              </a:pPr>
              <a:r>
                <a:rPr lang="en-US" sz="6153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04978" y="6007145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 rot="-1476157">
              <a:off x="1348954" y="6805973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36169" y="5036380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5590" y="5350632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 rot="817628">
              <a:off x="-385223" y="6837202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 rot="679843">
              <a:off x="881248" y="4316717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6681708" y="3214408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207614" y="1586039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 rot="-611124">
              <a:off x="7405651" y="1882930"/>
              <a:ext cx="2990173" cy="1070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15"/>
                </a:lnSpc>
              </a:pPr>
              <a:r>
                <a:rPr lang="en-US" sz="6153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 rot="1224526">
              <a:off x="797834" y="7799588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 rot="1224526">
              <a:off x="13776862" y="2086646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020071" y="9329304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3297391" y="5667918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 rot="20123843">
              <a:off x="13917676" y="4955093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3759730" y="8774346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692079" y="8300604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86353" y="7990909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2993001" y="7838509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611124">
              <a:off x="15664769" y="2483124"/>
              <a:ext cx="2990173" cy="1070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15"/>
                </a:lnSpc>
              </a:pPr>
              <a:r>
                <a:rPr lang="en-US" sz="6153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5164990" y="8075913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5193536" y="1508101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20123843">
              <a:off x="12505520" y="5122911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20988876">
              <a:off x="7241661" y="9052321"/>
              <a:ext cx="2990173" cy="1070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15"/>
                </a:lnSpc>
              </a:pPr>
              <a:r>
                <a:rPr lang="en-US" sz="6153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224526">
              <a:off x="10679382" y="2517308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5953067" y="3865368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16680714" y="961745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9780072" y="-59623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 rot="20123843">
              <a:off x="11832512" y="2228873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10924125" y="2159056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 rot="-1476157">
              <a:off x="15069269" y="5424249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13673784" y="5863097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232150" y="4805777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 dirty="0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398840" y="6879507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4949787" y="1994193"/>
              <a:ext cx="1111821" cy="40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3"/>
                </a:lnSpc>
              </a:pPr>
              <a:r>
                <a:rPr lang="en-US" sz="2288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 rot="-1476157">
              <a:off x="13361432" y="13954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16080002" y="-347859"/>
              <a:ext cx="2479430" cy="88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5102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  <p:sp>
          <p:nvSpPr>
            <p:cNvPr id="82" name="TextBox 82"/>
            <p:cNvSpPr txBox="1"/>
            <p:nvPr/>
          </p:nvSpPr>
          <p:spPr>
            <a:xfrm rot="-1476157">
              <a:off x="5077067" y="25852"/>
              <a:ext cx="1538757" cy="5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33"/>
                </a:lnSpc>
              </a:pPr>
              <a:r>
                <a:rPr lang="en-US" sz="3166">
                  <a:solidFill>
                    <a:srgbClr val="FFFFFF"/>
                  </a:solidFill>
                  <a:latin typeface="Proxima Nova 2"/>
                </a:rPr>
                <a:t>try again</a:t>
              </a:r>
            </a:p>
          </p:txBody>
        </p:sp>
      </p:grpSp>
      <p:sp>
        <p:nvSpPr>
          <p:cNvPr id="83" name="TextBox 83"/>
          <p:cNvSpPr txBox="1"/>
          <p:nvPr/>
        </p:nvSpPr>
        <p:spPr>
          <a:xfrm rot="679843">
            <a:off x="12255794" y="7136599"/>
            <a:ext cx="1538757" cy="54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3"/>
              </a:lnSpc>
            </a:pPr>
            <a:r>
              <a:rPr lang="en-US" sz="3166">
                <a:solidFill>
                  <a:srgbClr val="FFFFFF"/>
                </a:solidFill>
                <a:latin typeface="Proxima Nova 2"/>
              </a:rPr>
              <a:t>try again</a:t>
            </a:r>
          </a:p>
        </p:txBody>
      </p:sp>
      <p:pic>
        <p:nvPicPr>
          <p:cNvPr id="75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2048">
            <a:off x="10424851" y="3814981"/>
            <a:ext cx="1164945" cy="1500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4" grpId="0"/>
      <p:bldP spid="28" grpId="0"/>
      <p:bldP spid="29" grpId="0"/>
      <p:bldP spid="36" grpId="0"/>
      <p:bldP spid="41" grpId="0"/>
      <p:bldP spid="45" grpId="0"/>
      <p:bldP spid="46" grpId="0"/>
      <p:bldP spid="48" grpId="0"/>
      <p:bldP spid="68" grpId="0"/>
      <p:bldP spid="69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9686" y="236032"/>
            <a:ext cx="17058839" cy="1095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13"/>
              </a:lnSpc>
            </a:pPr>
            <a:r>
              <a:rPr lang="en-US" sz="6366">
                <a:solidFill>
                  <a:srgbClr val="FFFFFF"/>
                </a:solidFill>
                <a:latin typeface="Proxima Nova 1"/>
              </a:rPr>
              <a:t>“There is no failure except in no longer trying”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1800268" y="-33117"/>
            <a:ext cx="10353234" cy="103532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519316" y="3017301"/>
            <a:ext cx="4457568" cy="668635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69686" y="1664958"/>
            <a:ext cx="17504327" cy="1935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33"/>
              </a:lnSpc>
            </a:pPr>
            <a:r>
              <a:rPr lang="en-US" sz="3666">
                <a:solidFill>
                  <a:srgbClr val="FFFFFF"/>
                </a:solidFill>
                <a:latin typeface="Proxima Nova 2"/>
              </a:rPr>
              <a:t>These famous people experienced failure or rejection many times before achieving success:</a:t>
            </a:r>
          </a:p>
          <a:p>
            <a:pPr>
              <a:lnSpc>
                <a:spcPts val="5133"/>
              </a:lnSpc>
              <a:spcBef>
                <a:spcPct val="0"/>
              </a:spcBef>
            </a:pPr>
            <a:endParaRPr lang="en-US" sz="3666">
              <a:solidFill>
                <a:srgbClr val="FFFFFF"/>
              </a:solidFill>
              <a:latin typeface="Proxima Nova 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9686" y="4697670"/>
            <a:ext cx="10041846" cy="310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2"/>
              </a:lnSpc>
            </a:pPr>
            <a:r>
              <a:rPr lang="en-US" sz="3702" dirty="0">
                <a:solidFill>
                  <a:srgbClr val="FFFFFF"/>
                </a:solidFill>
                <a:latin typeface="Proxima Nova 2"/>
              </a:rPr>
              <a:t>Created Mickey Mouse, Donald Duck and Goofy.</a:t>
            </a:r>
          </a:p>
          <a:p>
            <a:pPr>
              <a:lnSpc>
                <a:spcPts val="4072"/>
              </a:lnSpc>
            </a:pPr>
            <a:endParaRPr lang="en-US" sz="3702" dirty="0">
              <a:solidFill>
                <a:srgbClr val="FFFFFF"/>
              </a:solidFill>
              <a:latin typeface="Proxima Nova 2"/>
            </a:endParaRPr>
          </a:p>
          <a:p>
            <a:pPr>
              <a:lnSpc>
                <a:spcPts val="4072"/>
              </a:lnSpc>
            </a:pPr>
            <a:r>
              <a:rPr lang="en-US" sz="3702" dirty="0">
                <a:solidFill>
                  <a:srgbClr val="FFFFFF"/>
                </a:solidFill>
                <a:latin typeface="Proxima Nova 2"/>
              </a:rPr>
              <a:t>Produced many beloved animated films such as Cinderella, Pinocchio, and Alice in Wonderland</a:t>
            </a:r>
          </a:p>
          <a:p>
            <a:pPr>
              <a:lnSpc>
                <a:spcPts val="4072"/>
              </a:lnSpc>
            </a:pPr>
            <a:endParaRPr lang="en-US" sz="3702" dirty="0">
              <a:solidFill>
                <a:srgbClr val="FFFFFF"/>
              </a:solidFill>
              <a:latin typeface="Proxima Nova 2"/>
            </a:endParaRPr>
          </a:p>
          <a:p>
            <a:pPr>
              <a:lnSpc>
                <a:spcPts val="4072"/>
              </a:lnSpc>
            </a:pPr>
            <a:r>
              <a:rPr lang="en-US" sz="3702" dirty="0">
                <a:solidFill>
                  <a:srgbClr val="FFFFFF"/>
                </a:solidFill>
                <a:latin typeface="Proxima Nova 2"/>
              </a:rPr>
              <a:t>Winner of 26 Academy Awards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9686" y="8330632"/>
            <a:ext cx="10852501" cy="1235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63"/>
              </a:lnSpc>
              <a:spcBef>
                <a:spcPct val="0"/>
              </a:spcBef>
            </a:pPr>
            <a:r>
              <a:rPr lang="en-US" sz="7545" dirty="0">
                <a:solidFill>
                  <a:srgbClr val="FFFFFF"/>
                </a:solidFill>
                <a:latin typeface="Proxima Nova 2"/>
              </a:rPr>
              <a:t>“Not creative enough!”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9686" y="3495872"/>
            <a:ext cx="10976446" cy="880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3"/>
              </a:lnSpc>
              <a:spcBef>
                <a:spcPct val="0"/>
              </a:spcBef>
            </a:pPr>
            <a:r>
              <a:rPr lang="en-US" sz="5102">
                <a:solidFill>
                  <a:srgbClr val="FFFFFF"/>
                </a:solidFill>
                <a:latin typeface="Proxima Nova 1"/>
              </a:rPr>
              <a:t>Walt Disney - Animator, Film Producer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9686" y="236032"/>
            <a:ext cx="17058839" cy="1095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13"/>
              </a:lnSpc>
            </a:pPr>
            <a:r>
              <a:rPr lang="en-US" sz="6366">
                <a:solidFill>
                  <a:srgbClr val="FFFFFF"/>
                </a:solidFill>
                <a:latin typeface="Proxima Nova 1"/>
              </a:rPr>
              <a:t>“There is no failure except in no longer trying”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1800268" y="-33117"/>
            <a:ext cx="10353234" cy="103532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9413" r="9818"/>
          <a:stretch>
            <a:fillRect/>
          </a:stretch>
        </p:blipFill>
        <p:spPr>
          <a:xfrm>
            <a:off x="12370105" y="3589040"/>
            <a:ext cx="4889195" cy="60533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69686" y="1664958"/>
            <a:ext cx="17504327" cy="1935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33"/>
              </a:lnSpc>
            </a:pPr>
            <a:r>
              <a:rPr lang="en-US" sz="3666" dirty="0">
                <a:solidFill>
                  <a:srgbClr val="FFFFFF"/>
                </a:solidFill>
                <a:latin typeface="Proxima Nova 2"/>
              </a:rPr>
              <a:t>These famous people experienced failure or rejection many times before achieving success:</a:t>
            </a:r>
          </a:p>
          <a:p>
            <a:pPr>
              <a:lnSpc>
                <a:spcPts val="5133"/>
              </a:lnSpc>
              <a:spcBef>
                <a:spcPct val="0"/>
              </a:spcBef>
            </a:pPr>
            <a:endParaRPr lang="en-US" sz="3666" dirty="0">
              <a:solidFill>
                <a:srgbClr val="FFFFFF"/>
              </a:solidFill>
              <a:latin typeface="Proxima Nova 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9686" y="4249839"/>
            <a:ext cx="11230582" cy="3680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4"/>
              </a:lnSpc>
            </a:pPr>
            <a:r>
              <a:rPr lang="en-US" sz="3702" dirty="0">
                <a:solidFill>
                  <a:srgbClr val="FFFFFF"/>
                </a:solidFill>
                <a:latin typeface="Proxima Nova 2"/>
              </a:rPr>
              <a:t>5 UK Number 1 Singles and 4 UK Number 1 Albums</a:t>
            </a:r>
          </a:p>
          <a:p>
            <a:pPr>
              <a:lnSpc>
                <a:spcPts val="4184"/>
              </a:lnSpc>
            </a:pPr>
            <a:endParaRPr lang="en-US" sz="3702" dirty="0">
              <a:solidFill>
                <a:srgbClr val="FFFFFF"/>
              </a:solidFill>
              <a:latin typeface="Proxima Nova 2"/>
            </a:endParaRPr>
          </a:p>
          <a:p>
            <a:pPr>
              <a:lnSpc>
                <a:spcPts val="4184"/>
              </a:lnSpc>
            </a:pPr>
            <a:r>
              <a:rPr lang="en-US" sz="3702" dirty="0">
                <a:solidFill>
                  <a:srgbClr val="FFFFFF"/>
                </a:solidFill>
                <a:latin typeface="Proxima Nova 2"/>
              </a:rPr>
              <a:t>Inspired many other stars including Lady Gaga, Rihanna and Adele</a:t>
            </a:r>
          </a:p>
          <a:p>
            <a:pPr>
              <a:lnSpc>
                <a:spcPts val="4184"/>
              </a:lnSpc>
            </a:pPr>
            <a:endParaRPr lang="en-US" sz="3702" dirty="0">
              <a:solidFill>
                <a:srgbClr val="FFFFFF"/>
              </a:solidFill>
              <a:latin typeface="Proxima Nova 2"/>
            </a:endParaRPr>
          </a:p>
          <a:p>
            <a:pPr>
              <a:lnSpc>
                <a:spcPts val="4184"/>
              </a:lnSpc>
            </a:pPr>
            <a:r>
              <a:rPr lang="en-US" sz="3702" dirty="0">
                <a:solidFill>
                  <a:srgbClr val="FFFFFF"/>
                </a:solidFill>
                <a:latin typeface="Proxima Nova 2"/>
              </a:rPr>
              <a:t>Winner of 28 Grammys and 29 MTV Video Music Awards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9686" y="8245155"/>
            <a:ext cx="11398285" cy="2689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43"/>
              </a:lnSpc>
            </a:pPr>
            <a:r>
              <a:rPr lang="en-US" sz="5102" dirty="0">
                <a:solidFill>
                  <a:srgbClr val="FFFFFF"/>
                </a:solidFill>
                <a:latin typeface="Proxima Nova 2"/>
              </a:rPr>
              <a:t>Lost a national tv talent show. </a:t>
            </a:r>
          </a:p>
          <a:p>
            <a:pPr algn="just">
              <a:lnSpc>
                <a:spcPts val="7143"/>
              </a:lnSpc>
            </a:pPr>
            <a:r>
              <a:rPr lang="en-US" sz="5102" dirty="0">
                <a:solidFill>
                  <a:srgbClr val="FFFFFF"/>
                </a:solidFill>
                <a:latin typeface="Proxima Nova 2"/>
              </a:rPr>
              <a:t>Dropped by record company. </a:t>
            </a:r>
          </a:p>
          <a:p>
            <a:pPr algn="just">
              <a:lnSpc>
                <a:spcPts val="7143"/>
              </a:lnSpc>
              <a:spcBef>
                <a:spcPct val="0"/>
              </a:spcBef>
            </a:pPr>
            <a:endParaRPr lang="en-US" sz="5102" dirty="0">
              <a:solidFill>
                <a:srgbClr val="FFFFFF"/>
              </a:solidFill>
              <a:latin typeface="Proxima Nova 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9686" y="3178633"/>
            <a:ext cx="11233696" cy="1784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3"/>
              </a:lnSpc>
            </a:pPr>
            <a:r>
              <a:rPr lang="en-US" sz="5102" dirty="0">
                <a:solidFill>
                  <a:srgbClr val="FFFFFF"/>
                </a:solidFill>
                <a:latin typeface="Proxima Nova 1"/>
              </a:rPr>
              <a:t>Beyoncé Knowles – Singer, Songwriter</a:t>
            </a:r>
          </a:p>
          <a:p>
            <a:pPr algn="ctr">
              <a:lnSpc>
                <a:spcPts val="7143"/>
              </a:lnSpc>
              <a:spcBef>
                <a:spcPct val="0"/>
              </a:spcBef>
            </a:pPr>
            <a:endParaRPr lang="en-US" sz="5102" dirty="0">
              <a:solidFill>
                <a:srgbClr val="FFFFFF"/>
              </a:solidFill>
              <a:latin typeface="Proxima Nova 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602</Words>
  <Application>Microsoft Macintosh PowerPoint</Application>
  <PresentationFormat>Custom</PresentationFormat>
  <Paragraphs>138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Proxima Nova 2 Bold</vt:lpstr>
      <vt:lpstr>Proxima Nova 1</vt:lpstr>
      <vt:lpstr>Proxima Nova 2</vt:lpstr>
      <vt:lpstr>Calibri</vt:lpstr>
      <vt:lpstr>Open Sans Extra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- Secondary Assembly</dc:title>
  <cp:lastModifiedBy>Lucy Harvey</cp:lastModifiedBy>
  <cp:revision>3</cp:revision>
  <dcterms:created xsi:type="dcterms:W3CDTF">2006-08-16T00:00:00Z</dcterms:created>
  <dcterms:modified xsi:type="dcterms:W3CDTF">2022-09-07T10:18:19Z</dcterms:modified>
  <dc:identifier>DAFLeDSG3Ik</dc:identifier>
</cp:coreProperties>
</file>