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Open Sans Extra Bold" charset="1" panose="020B0906030804020204"/>
      <p:regular r:id="rId14"/>
    </p:embeddedFont>
    <p:embeddedFont>
      <p:font typeface="Open Sans Extra Bold Italics" charset="1" panose="020B0906030804020204"/>
      <p:regular r:id="rId15"/>
    </p:embeddedFont>
    <p:embeddedFont>
      <p:font typeface="Proxima Nova 2" charset="1" panose="02000506030000020004"/>
      <p:regular r:id="rId16"/>
    </p:embeddedFont>
    <p:embeddedFont>
      <p:font typeface="Proxima Nova 1" charset="1" panose="020005060300000200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3.png" Type="http://schemas.openxmlformats.org/officeDocument/2006/relationships/image"/><Relationship Id="rId17" Target="../media/image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57.png" Type="http://schemas.openxmlformats.org/officeDocument/2006/relationships/image"/><Relationship Id="rId3" Target="../media/image58.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jpe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7.png" Type="http://schemas.openxmlformats.org/officeDocument/2006/relationships/image"/><Relationship Id="rId14" Target="../media/image8.svg" Type="http://schemas.openxmlformats.org/officeDocument/2006/relationships/image"/><Relationship Id="rId15" Target="../media/image11.png" Type="http://schemas.openxmlformats.org/officeDocument/2006/relationships/image"/><Relationship Id="rId16" Target="../media/image12.svg" Type="http://schemas.openxmlformats.org/officeDocument/2006/relationships/image"/><Relationship Id="rId17" Target="../media/image5.png" Type="http://schemas.openxmlformats.org/officeDocument/2006/relationships/image"/><Relationship Id="rId18" Target="../media/image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13" Target="../media/image35.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jpe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5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3738">
            <a:off x="6662866" y="6078500"/>
            <a:ext cx="5109623" cy="102192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97725">
            <a:off x="4092740" y="2640921"/>
            <a:ext cx="10254876" cy="324427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084657">
            <a:off x="3627756" y="1869066"/>
            <a:ext cx="541332" cy="519679"/>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62007">
            <a:off x="-647524" y="7475589"/>
            <a:ext cx="20474267" cy="6477314"/>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460983">
            <a:off x="691221" y="6297296"/>
            <a:ext cx="1748898" cy="2199872"/>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4810274">
            <a:off x="15575808" y="739774"/>
            <a:ext cx="1675438" cy="2107469"/>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22455">
            <a:off x="887331" y="3945578"/>
            <a:ext cx="509049" cy="488687"/>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43703">
            <a:off x="7393027" y="2187436"/>
            <a:ext cx="437368" cy="419873"/>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019461">
            <a:off x="13288030" y="1319249"/>
            <a:ext cx="516571" cy="495908"/>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383107">
            <a:off x="16927791" y="5017806"/>
            <a:ext cx="513645" cy="493100"/>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756806">
            <a:off x="4802333" y="6847344"/>
            <a:ext cx="424393" cy="407417"/>
          </a:xfrm>
          <a:prstGeom prst="rect">
            <a:avLst/>
          </a:prstGeom>
        </p:spPr>
      </p:pic>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0154087">
            <a:off x="15305381" y="3449328"/>
            <a:ext cx="489149" cy="829067"/>
          </a:xfrm>
          <a:prstGeom prst="rect">
            <a:avLst/>
          </a:prstGeom>
        </p:spPr>
      </p:pic>
      <p:pic>
        <p:nvPicPr>
          <p:cNvPr name="Picture 14" id="14"/>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669974">
            <a:off x="5193699" y="338757"/>
            <a:ext cx="530353" cy="898904"/>
          </a:xfrm>
          <a:prstGeom prst="rect">
            <a:avLst/>
          </a:prstGeom>
        </p:spPr>
      </p:pic>
      <p:pic>
        <p:nvPicPr>
          <p:cNvPr name="Picture 15" id="15"/>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693431">
            <a:off x="1252195" y="916550"/>
            <a:ext cx="826577" cy="1185137"/>
          </a:xfrm>
          <a:prstGeom prst="rect">
            <a:avLst/>
          </a:prstGeom>
        </p:spPr>
      </p:pic>
      <p:pic>
        <p:nvPicPr>
          <p:cNvPr name="Picture 16" id="1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2011406">
            <a:off x="10044564" y="1829281"/>
            <a:ext cx="716911" cy="1027900"/>
          </a:xfrm>
          <a:prstGeom prst="rect">
            <a:avLst/>
          </a:prstGeom>
        </p:spPr>
      </p:pic>
      <p:pic>
        <p:nvPicPr>
          <p:cNvPr name="Picture 17" id="1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2419102">
            <a:off x="16011837" y="6705132"/>
            <a:ext cx="927423" cy="1329729"/>
          </a:xfrm>
          <a:prstGeom prst="rect">
            <a:avLst/>
          </a:prstGeom>
        </p:spPr>
      </p:pic>
      <p:pic>
        <p:nvPicPr>
          <p:cNvPr name="Picture 18" id="18"/>
          <p:cNvPicPr>
            <a:picLocks noChangeAspect="true"/>
          </p:cNvPicPr>
          <p:nvPr/>
        </p:nvPicPr>
        <p:blipFill>
          <a:blip r:embed="rId14"/>
          <a:srcRect l="0" t="0" r="0" b="0"/>
          <a:stretch>
            <a:fillRect/>
          </a:stretch>
        </p:blipFill>
        <p:spPr>
          <a:xfrm flipH="false" flipV="false" rot="0">
            <a:off x="4048654" y="8765950"/>
            <a:ext cx="3563057" cy="984699"/>
          </a:xfrm>
          <a:prstGeom prst="rect">
            <a:avLst/>
          </a:prstGeom>
        </p:spPr>
      </p:pic>
      <p:pic>
        <p:nvPicPr>
          <p:cNvPr name="Picture 19" id="19"/>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0852206" y="8915457"/>
            <a:ext cx="4055129" cy="685685"/>
          </a:xfrm>
          <a:prstGeom prst="rect">
            <a:avLst/>
          </a:prstGeom>
        </p:spPr>
      </p:pic>
      <p:pic>
        <p:nvPicPr>
          <p:cNvPr name="Picture 20" id="20"/>
          <p:cNvPicPr>
            <a:picLocks noChangeAspect="true"/>
          </p:cNvPicPr>
          <p:nvPr/>
        </p:nvPicPr>
        <p:blipFill>
          <a:blip r:embed="rId17"/>
          <a:srcRect l="0" t="0" r="0" b="25941"/>
          <a:stretch>
            <a:fillRect/>
          </a:stretch>
        </p:blipFill>
        <p:spPr>
          <a:xfrm flipH="false" flipV="false" rot="0">
            <a:off x="7848761" y="7874131"/>
            <a:ext cx="2742834" cy="2031302"/>
          </a:xfrm>
          <a:prstGeom prst="rect">
            <a:avLst/>
          </a:prstGeom>
        </p:spPr>
      </p:pic>
      <p:sp>
        <p:nvSpPr>
          <p:cNvPr name="TextBox 21" id="21"/>
          <p:cNvSpPr txBox="true"/>
          <p:nvPr/>
        </p:nvSpPr>
        <p:spPr>
          <a:xfrm rot="0">
            <a:off x="3875147" y="3408475"/>
            <a:ext cx="10744932" cy="1527633"/>
          </a:xfrm>
          <a:prstGeom prst="rect">
            <a:avLst/>
          </a:prstGeom>
        </p:spPr>
        <p:txBody>
          <a:bodyPr anchor="t" rtlCol="false" tIns="0" lIns="0" bIns="0" rIns="0">
            <a:spAutoFit/>
          </a:bodyPr>
          <a:lstStyle/>
          <a:p>
            <a:pPr algn="ctr">
              <a:lnSpc>
                <a:spcPts val="12399"/>
              </a:lnSpc>
            </a:pPr>
            <a:r>
              <a:rPr lang="en-US" sz="8856">
                <a:solidFill>
                  <a:srgbClr val="000000"/>
                </a:solidFill>
                <a:latin typeface="Proxima Nova 1"/>
              </a:rPr>
              <a:t>Anti-bullying Week</a:t>
            </a:r>
          </a:p>
        </p:txBody>
      </p:sp>
      <p:sp>
        <p:nvSpPr>
          <p:cNvPr name="TextBox 22" id="22"/>
          <p:cNvSpPr txBox="true"/>
          <p:nvPr/>
        </p:nvSpPr>
        <p:spPr>
          <a:xfrm rot="0">
            <a:off x="4703995" y="6093426"/>
            <a:ext cx="9032366" cy="887261"/>
          </a:xfrm>
          <a:prstGeom prst="rect">
            <a:avLst/>
          </a:prstGeom>
        </p:spPr>
        <p:txBody>
          <a:bodyPr anchor="t" rtlCol="false" tIns="0" lIns="0" bIns="0" rIns="0">
            <a:spAutoFit/>
          </a:bodyPr>
          <a:lstStyle/>
          <a:p>
            <a:pPr algn="ctr">
              <a:lnSpc>
                <a:spcPts val="7268"/>
              </a:lnSpc>
            </a:pPr>
            <a:r>
              <a:rPr lang="en-US" sz="5192">
                <a:solidFill>
                  <a:srgbClr val="000000"/>
                </a:solidFill>
                <a:latin typeface="Proxima Nova 2"/>
              </a:rPr>
              <a:t>Reach Out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1237">
            <a:off x="3628139" y="320949"/>
            <a:ext cx="11031721" cy="2206344"/>
          </a:xfrm>
          <a:prstGeom prst="rect">
            <a:avLst/>
          </a:prstGeom>
        </p:spPr>
      </p:pic>
      <p:sp>
        <p:nvSpPr>
          <p:cNvPr name="TextBox 3" id="3"/>
          <p:cNvSpPr txBox="true"/>
          <p:nvPr/>
        </p:nvSpPr>
        <p:spPr>
          <a:xfrm rot="0">
            <a:off x="2884667" y="688050"/>
            <a:ext cx="13050101" cy="1319742"/>
          </a:xfrm>
          <a:prstGeom prst="rect">
            <a:avLst/>
          </a:prstGeom>
        </p:spPr>
        <p:txBody>
          <a:bodyPr anchor="t" rtlCol="false" tIns="0" lIns="0" bIns="0" rIns="0">
            <a:spAutoFit/>
          </a:bodyPr>
          <a:lstStyle/>
          <a:p>
            <a:pPr algn="ctr">
              <a:lnSpc>
                <a:spcPts val="10733"/>
              </a:lnSpc>
            </a:pPr>
            <a:r>
              <a:rPr lang="en-US" sz="7666">
                <a:solidFill>
                  <a:srgbClr val="000000"/>
                </a:solidFill>
                <a:latin typeface="Proxima Nova 1"/>
              </a:rPr>
              <a:t>Pause for thought....</a:t>
            </a:r>
          </a:p>
        </p:txBody>
      </p:sp>
      <p:sp>
        <p:nvSpPr>
          <p:cNvPr name="TextBox 4" id="4"/>
          <p:cNvSpPr txBox="true"/>
          <p:nvPr/>
        </p:nvSpPr>
        <p:spPr>
          <a:xfrm rot="0">
            <a:off x="1827897" y="3990816"/>
            <a:ext cx="15163641" cy="3924461"/>
          </a:xfrm>
          <a:prstGeom prst="rect">
            <a:avLst/>
          </a:prstGeom>
        </p:spPr>
        <p:txBody>
          <a:bodyPr anchor="t" rtlCol="false" tIns="0" lIns="0" bIns="0" rIns="0">
            <a:spAutoFit/>
          </a:bodyPr>
          <a:lstStyle/>
          <a:p>
            <a:pPr algn="ctr">
              <a:lnSpc>
                <a:spcPts val="6286"/>
              </a:lnSpc>
            </a:pPr>
            <a:r>
              <a:rPr lang="en-US" sz="4490">
                <a:solidFill>
                  <a:srgbClr val="000000"/>
                </a:solidFill>
                <a:latin typeface="Open Sans Bold"/>
              </a:rPr>
              <a:t>Have you ever been mean or nasty to someone? </a:t>
            </a:r>
          </a:p>
          <a:p>
            <a:pPr algn="ctr">
              <a:lnSpc>
                <a:spcPts val="6286"/>
              </a:lnSpc>
            </a:pPr>
          </a:p>
          <a:p>
            <a:pPr algn="ctr">
              <a:lnSpc>
                <a:spcPts val="6286"/>
              </a:lnSpc>
            </a:pPr>
            <a:r>
              <a:rPr lang="en-US" sz="4490">
                <a:solidFill>
                  <a:srgbClr val="000000"/>
                </a:solidFill>
                <a:latin typeface="Open Sans Bold"/>
              </a:rPr>
              <a:t>How did it make you feel?</a:t>
            </a:r>
          </a:p>
          <a:p>
            <a:pPr algn="ctr">
              <a:lnSpc>
                <a:spcPts val="6286"/>
              </a:lnSpc>
            </a:pPr>
          </a:p>
          <a:p>
            <a:pPr algn="ctr">
              <a:lnSpc>
                <a:spcPts val="6286"/>
              </a:lnSpc>
            </a:pPr>
            <a:r>
              <a:rPr lang="en-US" sz="4490">
                <a:solidFill>
                  <a:srgbClr val="000000"/>
                </a:solidFill>
                <a:latin typeface="Open Sans Bold"/>
              </a:rPr>
              <a:t>How could you have done things differently?</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460983">
            <a:off x="-63881" y="6276635"/>
            <a:ext cx="1748898" cy="2199872"/>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4810274">
            <a:off x="15575808" y="739774"/>
            <a:ext cx="1675438" cy="2107469"/>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422455">
            <a:off x="887331" y="3945578"/>
            <a:ext cx="509049" cy="488687"/>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243703">
            <a:off x="17376113" y="302404"/>
            <a:ext cx="437368" cy="419873"/>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851397">
            <a:off x="14661196" y="355573"/>
            <a:ext cx="319992" cy="307192"/>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019461">
            <a:off x="14341578" y="9563329"/>
            <a:ext cx="516571" cy="495908"/>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756806">
            <a:off x="3272589" y="9456865"/>
            <a:ext cx="424393" cy="407417"/>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669974">
            <a:off x="2550666" y="103634"/>
            <a:ext cx="530353" cy="898904"/>
          </a:xfrm>
          <a:prstGeom prst="rect">
            <a:avLst/>
          </a:prstGeom>
        </p:spPr>
      </p:pic>
      <p:pic>
        <p:nvPicPr>
          <p:cNvPr name="Picture 13" id="13"/>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2011406">
            <a:off x="670244" y="9146623"/>
            <a:ext cx="716911" cy="1027900"/>
          </a:xfrm>
          <a:prstGeom prst="rect">
            <a:avLst/>
          </a:prstGeom>
        </p:spPr>
      </p:pic>
      <p:pic>
        <p:nvPicPr>
          <p:cNvPr name="Picture 14" id="14"/>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262007">
            <a:off x="-827416" y="8685343"/>
            <a:ext cx="20474267" cy="6477314"/>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sp>
        <p:nvSpPr>
          <p:cNvPr name="TextBox 2" id="2"/>
          <p:cNvSpPr txBox="true"/>
          <p:nvPr/>
        </p:nvSpPr>
        <p:spPr>
          <a:xfrm rot="0">
            <a:off x="1926054" y="2743129"/>
            <a:ext cx="14435893" cy="4715017"/>
          </a:xfrm>
          <a:prstGeom prst="rect">
            <a:avLst/>
          </a:prstGeom>
        </p:spPr>
        <p:txBody>
          <a:bodyPr anchor="t" rtlCol="false" tIns="0" lIns="0" bIns="0" rIns="0">
            <a:spAutoFit/>
          </a:bodyPr>
          <a:lstStyle/>
          <a:p>
            <a:pPr algn="ctr">
              <a:lnSpc>
                <a:spcPts val="6286"/>
              </a:lnSpc>
              <a:spcBef>
                <a:spcPct val="0"/>
              </a:spcBef>
            </a:pPr>
            <a:r>
              <a:rPr lang="en-US" sz="4490">
                <a:solidFill>
                  <a:srgbClr val="000000"/>
                </a:solidFill>
                <a:latin typeface="Open Sans Bold"/>
              </a:rPr>
              <a:t>Many victims of bullying find it very difficult to tell anyone. Meaning they suffer for longer. </a:t>
            </a:r>
          </a:p>
          <a:p>
            <a:pPr algn="ctr">
              <a:lnSpc>
                <a:spcPts val="6286"/>
              </a:lnSpc>
              <a:spcBef>
                <a:spcPct val="0"/>
              </a:spcBef>
            </a:pPr>
          </a:p>
          <a:p>
            <a:pPr algn="ctr">
              <a:lnSpc>
                <a:spcPts val="6286"/>
              </a:lnSpc>
              <a:spcBef>
                <a:spcPct val="0"/>
              </a:spcBef>
            </a:pPr>
            <a:r>
              <a:rPr lang="en-US" sz="4490">
                <a:solidFill>
                  <a:srgbClr val="000000"/>
                </a:solidFill>
                <a:latin typeface="Open Sans Bold"/>
              </a:rPr>
              <a:t>We ALL have a duty to stamp out bullying. If you know someone is being bullied, tell someone or use tootoot.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043193">
            <a:off x="2979351" y="795305"/>
            <a:ext cx="424393" cy="40741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454258">
            <a:off x="1174792" y="299111"/>
            <a:ext cx="511678" cy="867251"/>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380897">
            <a:off x="320041" y="1059013"/>
            <a:ext cx="927423" cy="1329729"/>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800000">
            <a:off x="17089206" y="8177755"/>
            <a:ext cx="758759" cy="837986"/>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3316355">
            <a:off x="15848484" y="9037674"/>
            <a:ext cx="509049" cy="488687"/>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sp>
        <p:nvSpPr>
          <p:cNvPr name="TextBox 2" id="2"/>
          <p:cNvSpPr txBox="true"/>
          <p:nvPr/>
        </p:nvSpPr>
        <p:spPr>
          <a:xfrm rot="0">
            <a:off x="2132670" y="2108203"/>
            <a:ext cx="14022659" cy="6296130"/>
          </a:xfrm>
          <a:prstGeom prst="rect">
            <a:avLst/>
          </a:prstGeom>
        </p:spPr>
        <p:txBody>
          <a:bodyPr anchor="t" rtlCol="false" tIns="0" lIns="0" bIns="0" rIns="0">
            <a:spAutoFit/>
          </a:bodyPr>
          <a:lstStyle/>
          <a:p>
            <a:pPr algn="ctr">
              <a:lnSpc>
                <a:spcPts val="6286"/>
              </a:lnSpc>
            </a:pPr>
            <a:r>
              <a:rPr lang="en-US" sz="4490">
                <a:solidFill>
                  <a:srgbClr val="000000"/>
                </a:solidFill>
                <a:latin typeface="Open Sans Bold"/>
              </a:rPr>
              <a:t>Bullying rarely stops by itself. Usually, some kind of intervention is required. </a:t>
            </a:r>
          </a:p>
          <a:p>
            <a:pPr algn="ctr">
              <a:lnSpc>
                <a:spcPts val="6286"/>
              </a:lnSpc>
            </a:pPr>
          </a:p>
          <a:p>
            <a:pPr algn="ctr">
              <a:lnSpc>
                <a:spcPts val="6286"/>
              </a:lnSpc>
            </a:pPr>
            <a:r>
              <a:rPr lang="en-US" sz="4490">
                <a:solidFill>
                  <a:srgbClr val="000000"/>
                </a:solidFill>
                <a:latin typeface="Open Sans Bold"/>
              </a:rPr>
              <a:t>The most important thing you can do is reach out and tell someone. </a:t>
            </a:r>
          </a:p>
          <a:p>
            <a:pPr algn="ctr">
              <a:lnSpc>
                <a:spcPts val="6286"/>
              </a:lnSpc>
            </a:pPr>
          </a:p>
          <a:p>
            <a:pPr algn="ctr">
              <a:lnSpc>
                <a:spcPts val="6286"/>
              </a:lnSpc>
              <a:spcBef>
                <a:spcPct val="0"/>
              </a:spcBef>
            </a:pPr>
            <a:r>
              <a:rPr lang="en-US" sz="4490">
                <a:solidFill>
                  <a:srgbClr val="000000"/>
                </a:solidFill>
                <a:latin typeface="Open Sans Bold"/>
              </a:rPr>
              <a:t>It’s not about getting someone in trouble, it’s about getting yourself out of trouble!</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043193">
            <a:off x="2323451" y="889356"/>
            <a:ext cx="424393" cy="40741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454258">
            <a:off x="993864" y="299111"/>
            <a:ext cx="511678" cy="867251"/>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4682075">
            <a:off x="15853192" y="8041546"/>
            <a:ext cx="1675438" cy="2107469"/>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043193">
            <a:off x="257348" y="1758060"/>
            <a:ext cx="424393" cy="40741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sp>
        <p:nvSpPr>
          <p:cNvPr name="TextBox 2" id="2"/>
          <p:cNvSpPr txBox="true"/>
          <p:nvPr/>
        </p:nvSpPr>
        <p:spPr>
          <a:xfrm rot="0">
            <a:off x="1182233" y="3138407"/>
            <a:ext cx="15923533" cy="3924461"/>
          </a:xfrm>
          <a:prstGeom prst="rect">
            <a:avLst/>
          </a:prstGeom>
        </p:spPr>
        <p:txBody>
          <a:bodyPr anchor="t" rtlCol="false" tIns="0" lIns="0" bIns="0" rIns="0">
            <a:spAutoFit/>
          </a:bodyPr>
          <a:lstStyle/>
          <a:p>
            <a:pPr algn="ctr">
              <a:lnSpc>
                <a:spcPts val="6286"/>
              </a:lnSpc>
            </a:pPr>
            <a:r>
              <a:rPr lang="en-US" sz="4490">
                <a:solidFill>
                  <a:srgbClr val="000000"/>
                </a:solidFill>
                <a:latin typeface="Open Sans Bold"/>
              </a:rPr>
              <a:t>If you find it too hard to tell someone face-to-face, you could call a helpline, such as Childline or The Mix.</a:t>
            </a:r>
          </a:p>
          <a:p>
            <a:pPr algn="ctr">
              <a:lnSpc>
                <a:spcPts val="6286"/>
              </a:lnSpc>
            </a:pPr>
          </a:p>
          <a:p>
            <a:pPr algn="ctr">
              <a:lnSpc>
                <a:spcPts val="6286"/>
              </a:lnSpc>
              <a:spcBef>
                <a:spcPct val="0"/>
              </a:spcBef>
            </a:pPr>
            <a:r>
              <a:rPr lang="en-US" sz="4490">
                <a:solidFill>
                  <a:srgbClr val="000000"/>
                </a:solidFill>
                <a:latin typeface="Open Sans Bold"/>
              </a:rPr>
              <a:t>Or you can use tootoot to confidentially and anonymously report bullying to your school.</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043193">
            <a:off x="2979351" y="795305"/>
            <a:ext cx="424393" cy="40741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454258">
            <a:off x="1174792" y="299111"/>
            <a:ext cx="511678" cy="867251"/>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960744">
            <a:off x="377340" y="1529554"/>
            <a:ext cx="554415" cy="532238"/>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4682075">
            <a:off x="16268048" y="8369853"/>
            <a:ext cx="1675438" cy="2107469"/>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1237">
            <a:off x="4198010" y="298140"/>
            <a:ext cx="9431641" cy="1886328"/>
          </a:xfrm>
          <a:prstGeom prst="rect">
            <a:avLst/>
          </a:prstGeom>
        </p:spPr>
      </p:pic>
      <p:sp>
        <p:nvSpPr>
          <p:cNvPr name="TextBox 3" id="3"/>
          <p:cNvSpPr txBox="true"/>
          <p:nvPr/>
        </p:nvSpPr>
        <p:spPr>
          <a:xfrm rot="0">
            <a:off x="1921523" y="2394944"/>
            <a:ext cx="14589561" cy="7596759"/>
          </a:xfrm>
          <a:prstGeom prst="rect">
            <a:avLst/>
          </a:prstGeom>
        </p:spPr>
        <p:txBody>
          <a:bodyPr anchor="t" rtlCol="false" tIns="0" lIns="0" bIns="0" rIns="0">
            <a:spAutoFit/>
          </a:bodyPr>
          <a:lstStyle/>
          <a:p>
            <a:pPr marL="926213" indent="-463106" lvl="1">
              <a:lnSpc>
                <a:spcPts val="6006"/>
              </a:lnSpc>
              <a:buFont typeface="Arial"/>
              <a:buChar char="•"/>
            </a:pPr>
            <a:r>
              <a:rPr lang="en-US" sz="4290">
                <a:solidFill>
                  <a:srgbClr val="000000"/>
                </a:solidFill>
                <a:latin typeface="Open Sans"/>
              </a:rPr>
              <a:t>The impacts of bullying can be destructive and long lasting.</a:t>
            </a:r>
          </a:p>
          <a:p>
            <a:pPr>
              <a:lnSpc>
                <a:spcPts val="6006"/>
              </a:lnSpc>
            </a:pPr>
          </a:p>
          <a:p>
            <a:pPr marL="926213" indent="-463106" lvl="1">
              <a:lnSpc>
                <a:spcPts val="6006"/>
              </a:lnSpc>
              <a:buFont typeface="Arial"/>
              <a:buChar char="•"/>
            </a:pPr>
            <a:r>
              <a:rPr lang="en-US" sz="4290">
                <a:solidFill>
                  <a:srgbClr val="000000"/>
                </a:solidFill>
                <a:latin typeface="Open Sans"/>
              </a:rPr>
              <a:t>Be kind and respectful at all times. To all people. </a:t>
            </a:r>
          </a:p>
          <a:p>
            <a:pPr>
              <a:lnSpc>
                <a:spcPts val="6006"/>
              </a:lnSpc>
            </a:pPr>
          </a:p>
          <a:p>
            <a:pPr marL="926213" indent="-463106" lvl="1">
              <a:lnSpc>
                <a:spcPts val="6006"/>
              </a:lnSpc>
              <a:buFont typeface="Arial"/>
              <a:buChar char="•"/>
            </a:pPr>
            <a:r>
              <a:rPr lang="en-US" sz="4290">
                <a:solidFill>
                  <a:srgbClr val="000000"/>
                </a:solidFill>
                <a:latin typeface="Open Sans"/>
              </a:rPr>
              <a:t>If you are being bullied, please talk to someone or use tootoot if you don’t feel comfortable doing so. Either way…..</a:t>
            </a:r>
          </a:p>
          <a:p>
            <a:pPr>
              <a:lnSpc>
                <a:spcPts val="6006"/>
              </a:lnSpc>
            </a:pPr>
          </a:p>
          <a:p>
            <a:pPr>
              <a:lnSpc>
                <a:spcPts val="6006"/>
              </a:lnSpc>
            </a:pPr>
          </a:p>
        </p:txBody>
      </p:sp>
      <p:sp>
        <p:nvSpPr>
          <p:cNvPr name="TextBox 4" id="4"/>
          <p:cNvSpPr txBox="true"/>
          <p:nvPr/>
        </p:nvSpPr>
        <p:spPr>
          <a:xfrm rot="0">
            <a:off x="4973280" y="505285"/>
            <a:ext cx="7881100" cy="1319638"/>
          </a:xfrm>
          <a:prstGeom prst="rect">
            <a:avLst/>
          </a:prstGeom>
        </p:spPr>
        <p:txBody>
          <a:bodyPr anchor="t" rtlCol="false" tIns="0" lIns="0" bIns="0" rIns="0">
            <a:spAutoFit/>
          </a:bodyPr>
          <a:lstStyle/>
          <a:p>
            <a:pPr algn="ctr">
              <a:lnSpc>
                <a:spcPts val="10738"/>
              </a:lnSpc>
              <a:spcBef>
                <a:spcPct val="0"/>
              </a:spcBef>
            </a:pPr>
            <a:r>
              <a:rPr lang="en-US" sz="7670">
                <a:solidFill>
                  <a:srgbClr val="000000"/>
                </a:solidFill>
                <a:latin typeface="Proxima Nova 1"/>
              </a:rPr>
              <a:t>Assembly Review </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084657">
            <a:off x="1969363" y="539935"/>
            <a:ext cx="541332" cy="519679"/>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60983">
            <a:off x="115408" y="7959248"/>
            <a:ext cx="1748898" cy="2199872"/>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422455">
            <a:off x="887331" y="3945578"/>
            <a:ext cx="509049" cy="488687"/>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669974">
            <a:off x="16280148" y="208233"/>
            <a:ext cx="530353" cy="898904"/>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693431">
            <a:off x="397280" y="207206"/>
            <a:ext cx="826577" cy="1185137"/>
          </a:xfrm>
          <a:prstGeom prst="rect">
            <a:avLst/>
          </a:prstGeom>
        </p:spPr>
      </p:pic>
      <p:sp>
        <p:nvSpPr>
          <p:cNvPr name="TextBox 10" id="10"/>
          <p:cNvSpPr txBox="true"/>
          <p:nvPr/>
        </p:nvSpPr>
        <p:spPr>
          <a:xfrm rot="0">
            <a:off x="6326235" y="8140423"/>
            <a:ext cx="5635530" cy="1637497"/>
          </a:xfrm>
          <a:prstGeom prst="rect">
            <a:avLst/>
          </a:prstGeom>
        </p:spPr>
        <p:txBody>
          <a:bodyPr anchor="t" rtlCol="false" tIns="0" lIns="0" bIns="0" rIns="0">
            <a:spAutoFit/>
          </a:bodyPr>
          <a:lstStyle/>
          <a:p>
            <a:pPr algn="ctr">
              <a:lnSpc>
                <a:spcPts val="13224"/>
              </a:lnSpc>
              <a:spcBef>
                <a:spcPct val="0"/>
              </a:spcBef>
            </a:pPr>
            <a:r>
              <a:rPr lang="en-US" sz="9445">
                <a:solidFill>
                  <a:srgbClr val="000000"/>
                </a:solidFill>
                <a:latin typeface="Proxima Nova 1"/>
              </a:rPr>
              <a:t>Reach Out</a:t>
            </a:r>
          </a:p>
        </p:txBody>
      </p:sp>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084657">
            <a:off x="12009606" y="9421714"/>
            <a:ext cx="541332" cy="519679"/>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97725">
            <a:off x="3382730" y="2951780"/>
            <a:ext cx="11300462" cy="3575055"/>
          </a:xfrm>
          <a:prstGeom prst="rect">
            <a:avLst/>
          </a:prstGeom>
        </p:spPr>
      </p:pic>
      <p:sp>
        <p:nvSpPr>
          <p:cNvPr name="TextBox 3" id="3"/>
          <p:cNvSpPr txBox="true"/>
          <p:nvPr/>
        </p:nvSpPr>
        <p:spPr>
          <a:xfrm rot="0">
            <a:off x="4064206" y="3817385"/>
            <a:ext cx="10241607" cy="1823904"/>
          </a:xfrm>
          <a:prstGeom prst="rect">
            <a:avLst/>
          </a:prstGeom>
        </p:spPr>
        <p:txBody>
          <a:bodyPr anchor="t" rtlCol="false" tIns="0" lIns="0" bIns="0" rIns="0">
            <a:spAutoFit/>
          </a:bodyPr>
          <a:lstStyle/>
          <a:p>
            <a:pPr algn="ctr">
              <a:lnSpc>
                <a:spcPts val="14966"/>
              </a:lnSpc>
            </a:pPr>
            <a:r>
              <a:rPr lang="en-US" sz="10690">
                <a:solidFill>
                  <a:srgbClr val="000000"/>
                </a:solidFill>
                <a:latin typeface="Open Sans Bold"/>
              </a:rPr>
              <a:t>Any questions?</a:t>
            </a:r>
          </a:p>
        </p:txBody>
      </p:sp>
      <p:pic>
        <p:nvPicPr>
          <p:cNvPr name="Picture 4" id="4"/>
          <p:cNvPicPr>
            <a:picLocks noChangeAspect="true"/>
          </p:cNvPicPr>
          <p:nvPr/>
        </p:nvPicPr>
        <p:blipFill>
          <a:blip r:embed="rId4"/>
          <a:srcRect l="0" t="0" r="0" b="0"/>
          <a:stretch>
            <a:fillRect/>
          </a:stretch>
        </p:blipFill>
        <p:spPr>
          <a:xfrm flipH="false" flipV="false" rot="0">
            <a:off x="3572921" y="8004243"/>
            <a:ext cx="3563057" cy="984699"/>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0659950" y="8303257"/>
            <a:ext cx="4055129" cy="685685"/>
          </a:xfrm>
          <a:prstGeom prst="rect">
            <a:avLst/>
          </a:prstGeom>
        </p:spPr>
      </p:pic>
      <p:pic>
        <p:nvPicPr>
          <p:cNvPr name="Picture 6" id="6"/>
          <p:cNvPicPr>
            <a:picLocks noChangeAspect="true"/>
          </p:cNvPicPr>
          <p:nvPr/>
        </p:nvPicPr>
        <p:blipFill>
          <a:blip r:embed="rId7"/>
          <a:srcRect l="0" t="0" r="0" b="0"/>
          <a:stretch>
            <a:fillRect/>
          </a:stretch>
        </p:blipFill>
        <p:spPr>
          <a:xfrm flipH="false" flipV="false" rot="0">
            <a:off x="7661544" y="7008861"/>
            <a:ext cx="2742834" cy="2742834"/>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084657">
            <a:off x="3627756" y="1869066"/>
            <a:ext cx="541332" cy="519679"/>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4810274">
            <a:off x="15575808" y="739774"/>
            <a:ext cx="1675438" cy="2107469"/>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422455">
            <a:off x="887331" y="3945578"/>
            <a:ext cx="509049" cy="488687"/>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43703">
            <a:off x="7393027" y="2454017"/>
            <a:ext cx="437368" cy="41987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019461">
            <a:off x="13288030" y="1319249"/>
            <a:ext cx="516571" cy="495908"/>
          </a:xfrm>
          <a:prstGeom prst="rect">
            <a:avLst/>
          </a:prstGeom>
        </p:spPr>
      </p:pic>
      <p:pic>
        <p:nvPicPr>
          <p:cNvPr name="Picture 12" id="1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83107">
            <a:off x="16927791" y="5017806"/>
            <a:ext cx="513645" cy="493100"/>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0154087">
            <a:off x="15305381" y="3449328"/>
            <a:ext cx="489149" cy="829067"/>
          </a:xfrm>
          <a:prstGeom prst="rect">
            <a:avLst/>
          </a:prstGeom>
        </p:spPr>
      </p:pic>
      <p:pic>
        <p:nvPicPr>
          <p:cNvPr name="Picture 14" id="14"/>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669974">
            <a:off x="6165299" y="822791"/>
            <a:ext cx="530353" cy="898904"/>
          </a:xfrm>
          <a:prstGeom prst="rect">
            <a:avLst/>
          </a:prstGeom>
        </p:spPr>
      </p:pic>
      <p:pic>
        <p:nvPicPr>
          <p:cNvPr name="Picture 15" id="15"/>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693431">
            <a:off x="1252195" y="916550"/>
            <a:ext cx="826577" cy="1185137"/>
          </a:xfrm>
          <a:prstGeom prst="rect">
            <a:avLst/>
          </a:prstGeom>
        </p:spPr>
      </p:pic>
      <p:pic>
        <p:nvPicPr>
          <p:cNvPr name="Picture 16" id="16"/>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2011406">
            <a:off x="10044564" y="1829281"/>
            <a:ext cx="716911" cy="1027900"/>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084657">
            <a:off x="16461367" y="8998461"/>
            <a:ext cx="541332" cy="519679"/>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64467" y="2127068"/>
            <a:ext cx="12490502" cy="5962389"/>
          </a:xfrm>
          <a:prstGeom prst="rect">
            <a:avLst/>
          </a:prstGeom>
        </p:spPr>
        <p:txBody>
          <a:bodyPr anchor="t" rtlCol="false" tIns="0" lIns="0" bIns="0" rIns="0">
            <a:spAutoFit/>
          </a:bodyPr>
          <a:lstStyle/>
          <a:p>
            <a:pPr algn="ctr">
              <a:lnSpc>
                <a:spcPts val="7889"/>
              </a:lnSpc>
            </a:pPr>
            <a:r>
              <a:rPr lang="en-US" sz="5635">
                <a:solidFill>
                  <a:srgbClr val="000000"/>
                </a:solidFill>
                <a:latin typeface="Open Sans Extra Bold"/>
              </a:rPr>
              <a:t>“In any moment of decision, the best thing you can do is the right thing, the next best thing is the wrong thing and the WORST thing you can do, is nothing.”</a:t>
            </a:r>
          </a:p>
          <a:p>
            <a:pPr algn="ctr">
              <a:lnSpc>
                <a:spcPts val="7889"/>
              </a:lnSpc>
            </a:pPr>
          </a:p>
        </p:txBody>
      </p:sp>
      <p:sp>
        <p:nvSpPr>
          <p:cNvPr name="TextBox 3" id="3"/>
          <p:cNvSpPr txBox="true"/>
          <p:nvPr/>
        </p:nvSpPr>
        <p:spPr>
          <a:xfrm rot="0">
            <a:off x="3266483" y="7336605"/>
            <a:ext cx="12429733" cy="578672"/>
          </a:xfrm>
          <a:prstGeom prst="rect">
            <a:avLst/>
          </a:prstGeom>
        </p:spPr>
        <p:txBody>
          <a:bodyPr anchor="t" rtlCol="false" tIns="0" lIns="0" bIns="0" rIns="0">
            <a:spAutoFit/>
          </a:bodyPr>
          <a:lstStyle/>
          <a:p>
            <a:pPr>
              <a:lnSpc>
                <a:spcPts val="4854"/>
              </a:lnSpc>
              <a:spcBef>
                <a:spcPct val="0"/>
              </a:spcBef>
            </a:pPr>
            <a:r>
              <a:rPr lang="en-US" sz="3467">
                <a:solidFill>
                  <a:srgbClr val="000000"/>
                </a:solidFill>
                <a:latin typeface="Open Sans"/>
              </a:rPr>
              <a:t>-Theodore Roosevelt, </a:t>
            </a:r>
            <a:r>
              <a:rPr lang="en-US" sz="3467">
                <a:solidFill>
                  <a:srgbClr val="000000"/>
                </a:solidFill>
                <a:latin typeface="Open Sans"/>
              </a:rPr>
              <a:t>United States President 1901 - 1909</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93431">
            <a:off x="16658925" y="1758864"/>
            <a:ext cx="826577" cy="118513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084657">
            <a:off x="2677311" y="1118089"/>
            <a:ext cx="541332" cy="519679"/>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422455">
            <a:off x="-63114" y="3194601"/>
            <a:ext cx="509049" cy="488687"/>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669974">
            <a:off x="5214854" y="71814"/>
            <a:ext cx="530353" cy="898904"/>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93431">
            <a:off x="301750" y="165573"/>
            <a:ext cx="826577" cy="1185137"/>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62007">
            <a:off x="-827416" y="8685343"/>
            <a:ext cx="20474267" cy="6477314"/>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460983">
            <a:off x="691221" y="7656450"/>
            <a:ext cx="1748898" cy="2199872"/>
          </a:xfrm>
          <a:prstGeom prst="rect">
            <a:avLst/>
          </a:prstGeom>
        </p:spPr>
      </p:pic>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419102">
            <a:off x="16011837" y="8064286"/>
            <a:ext cx="927423" cy="1329729"/>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1657249" y="0"/>
            <a:ext cx="10353234" cy="10353234"/>
          </a:xfrm>
          <a:prstGeom prst="rect">
            <a:avLst/>
          </a:prstGeom>
        </p:spPr>
      </p:pic>
      <p:sp>
        <p:nvSpPr>
          <p:cNvPr name="TextBox 3" id="3"/>
          <p:cNvSpPr txBox="true"/>
          <p:nvPr/>
        </p:nvSpPr>
        <p:spPr>
          <a:xfrm rot="0">
            <a:off x="942975" y="3162178"/>
            <a:ext cx="7338504" cy="5505574"/>
          </a:xfrm>
          <a:prstGeom prst="rect">
            <a:avLst/>
          </a:prstGeom>
        </p:spPr>
        <p:txBody>
          <a:bodyPr anchor="t" rtlCol="false" tIns="0" lIns="0" bIns="0" rIns="0">
            <a:spAutoFit/>
          </a:bodyPr>
          <a:lstStyle/>
          <a:p>
            <a:pPr marL="969392" indent="-484696" lvl="1">
              <a:lnSpc>
                <a:spcPts val="6286"/>
              </a:lnSpc>
              <a:buFont typeface="Arial"/>
              <a:buChar char="•"/>
            </a:pPr>
            <a:r>
              <a:rPr lang="en-US" sz="4490">
                <a:solidFill>
                  <a:srgbClr val="000000"/>
                </a:solidFill>
                <a:latin typeface="Open Sans Bold"/>
              </a:rPr>
              <a:t>Depression</a:t>
            </a:r>
          </a:p>
          <a:p>
            <a:pPr marL="969392" indent="-484696" lvl="1">
              <a:lnSpc>
                <a:spcPts val="6286"/>
              </a:lnSpc>
              <a:buFont typeface="Arial"/>
              <a:buChar char="•"/>
            </a:pPr>
            <a:r>
              <a:rPr lang="en-US" sz="4490">
                <a:solidFill>
                  <a:srgbClr val="000000"/>
                </a:solidFill>
                <a:latin typeface="Open Sans Bold"/>
              </a:rPr>
              <a:t>Anxiety</a:t>
            </a:r>
          </a:p>
          <a:p>
            <a:pPr marL="969392" indent="-484696" lvl="1">
              <a:lnSpc>
                <a:spcPts val="6286"/>
              </a:lnSpc>
              <a:buFont typeface="Arial"/>
              <a:buChar char="•"/>
            </a:pPr>
            <a:r>
              <a:rPr lang="en-US" sz="4490">
                <a:solidFill>
                  <a:srgbClr val="000000"/>
                </a:solidFill>
                <a:latin typeface="Open Sans Bold"/>
              </a:rPr>
              <a:t>Loneliness</a:t>
            </a:r>
          </a:p>
          <a:p>
            <a:pPr marL="969392" indent="-484696" lvl="1">
              <a:lnSpc>
                <a:spcPts val="6286"/>
              </a:lnSpc>
              <a:buFont typeface="Arial"/>
              <a:buChar char="•"/>
            </a:pPr>
            <a:r>
              <a:rPr lang="en-US" sz="4490">
                <a:solidFill>
                  <a:srgbClr val="000000"/>
                </a:solidFill>
                <a:latin typeface="Open Sans Bold"/>
              </a:rPr>
              <a:t>Lack of confidence</a:t>
            </a:r>
          </a:p>
          <a:p>
            <a:pPr marL="969392" indent="-484696" lvl="1">
              <a:lnSpc>
                <a:spcPts val="6286"/>
              </a:lnSpc>
              <a:buFont typeface="Arial"/>
              <a:buChar char="•"/>
            </a:pPr>
            <a:r>
              <a:rPr lang="en-US" sz="4490">
                <a:solidFill>
                  <a:srgbClr val="000000"/>
                </a:solidFill>
                <a:latin typeface="Open Sans Bold"/>
              </a:rPr>
              <a:t>Sleeping problems</a:t>
            </a:r>
          </a:p>
          <a:p>
            <a:pPr marL="969392" indent="-484696" lvl="1">
              <a:lnSpc>
                <a:spcPts val="6286"/>
              </a:lnSpc>
              <a:buFont typeface="Arial"/>
              <a:buChar char="•"/>
            </a:pPr>
            <a:r>
              <a:rPr lang="en-US" sz="4490">
                <a:solidFill>
                  <a:srgbClr val="000000"/>
                </a:solidFill>
                <a:latin typeface="Open Sans Bold"/>
              </a:rPr>
              <a:t>Eating problems</a:t>
            </a:r>
          </a:p>
          <a:p>
            <a:pPr marL="969392" indent="-484696" lvl="1">
              <a:lnSpc>
                <a:spcPts val="6286"/>
              </a:lnSpc>
              <a:buFont typeface="Arial"/>
              <a:buChar char="•"/>
            </a:pPr>
            <a:r>
              <a:rPr lang="en-US" sz="4490">
                <a:solidFill>
                  <a:srgbClr val="000000"/>
                </a:solidFill>
                <a:latin typeface="Open Sans Bold"/>
              </a:rPr>
              <a:t>Apathy</a:t>
            </a:r>
          </a:p>
        </p:txBody>
      </p:sp>
      <p:sp>
        <p:nvSpPr>
          <p:cNvPr name="TextBox 4" id="4"/>
          <p:cNvSpPr txBox="true"/>
          <p:nvPr/>
        </p:nvSpPr>
        <p:spPr>
          <a:xfrm rot="0">
            <a:off x="1358479" y="589353"/>
            <a:ext cx="8269206" cy="2425324"/>
          </a:xfrm>
          <a:prstGeom prst="rect">
            <a:avLst/>
          </a:prstGeom>
        </p:spPr>
        <p:txBody>
          <a:bodyPr anchor="t" rtlCol="false" tIns="0" lIns="0" bIns="0" rIns="0">
            <a:spAutoFit/>
          </a:bodyPr>
          <a:lstStyle/>
          <a:p>
            <a:pPr>
              <a:lnSpc>
                <a:spcPts val="6489"/>
              </a:lnSpc>
              <a:spcBef>
                <a:spcPct val="0"/>
              </a:spcBef>
            </a:pPr>
            <a:r>
              <a:rPr lang="en-US" sz="4635">
                <a:solidFill>
                  <a:srgbClr val="000000"/>
                </a:solidFill>
                <a:latin typeface="Open Sans Bold"/>
              </a:rPr>
              <a:t>What are the negative impacts on someone who is experiencing bullying?</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62007">
            <a:off x="-827416" y="8685343"/>
            <a:ext cx="20474267" cy="6477314"/>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10107768" y="1772960"/>
            <a:ext cx="6938093" cy="6509193"/>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902287">
            <a:off x="9843363" y="1460966"/>
            <a:ext cx="1333688" cy="1193045"/>
          </a:xfrm>
          <a:prstGeom prst="rect">
            <a:avLst/>
          </a:prstGeom>
        </p:spPr>
      </p:pic>
      <p:grpSp>
        <p:nvGrpSpPr>
          <p:cNvPr name="Group 8" id="8"/>
          <p:cNvGrpSpPr>
            <a:grpSpLocks noChangeAspect="true"/>
          </p:cNvGrpSpPr>
          <p:nvPr/>
        </p:nvGrpSpPr>
        <p:grpSpPr>
          <a:xfrm rot="0">
            <a:off x="10739363" y="2295554"/>
            <a:ext cx="5674903" cy="5543553"/>
            <a:chOff x="0" y="0"/>
            <a:chExt cx="4828540" cy="4716780"/>
          </a:xfrm>
        </p:grpSpPr>
        <p:sp>
          <p:nvSpPr>
            <p:cNvPr name="Freeform 9" id="9"/>
            <p:cNvSpPr/>
            <p:nvPr/>
          </p:nvSpPr>
          <p:spPr>
            <a:xfrm>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0"/>
              <a:stretch>
                <a:fillRect l="-23225" r="-23225" t="0" b="0"/>
              </a:stretch>
            </a:blipFill>
          </p:spPr>
        </p:sp>
      </p:grpSp>
      <p:pic>
        <p:nvPicPr>
          <p:cNvPr name="Picture 10" id="10"/>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10154087">
            <a:off x="10265632" y="1596897"/>
            <a:ext cx="489149" cy="829067"/>
          </a:xfrm>
          <a:prstGeom prst="rect">
            <a:avLst/>
          </a:prstGeom>
        </p:spPr>
      </p:pic>
      <p:pic>
        <p:nvPicPr>
          <p:cNvPr name="Picture 11" id="11"/>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8669278">
            <a:off x="15728944" y="7184499"/>
            <a:ext cx="1675438" cy="2107469"/>
          </a:xfrm>
          <a:prstGeom prst="rect">
            <a:avLst/>
          </a:prstGeom>
        </p:spPr>
      </p:pic>
      <p:pic>
        <p:nvPicPr>
          <p:cNvPr name="Picture 12" id="12"/>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693431">
            <a:off x="16658925" y="1758864"/>
            <a:ext cx="826577" cy="1185137"/>
          </a:xfrm>
          <a:prstGeom prst="rect">
            <a:avLst/>
          </a:prstGeom>
        </p:spPr>
      </p:pic>
      <p:pic>
        <p:nvPicPr>
          <p:cNvPr name="Picture 13" id="13"/>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1422455">
            <a:off x="577398" y="281305"/>
            <a:ext cx="509049" cy="488687"/>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10488" y="1611594"/>
            <a:ext cx="11967967" cy="724606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5342">
            <a:off x="14569864" y="8736804"/>
            <a:ext cx="541332" cy="519679"/>
          </a:xfrm>
          <a:prstGeom prst="rect">
            <a:avLst/>
          </a:prstGeom>
        </p:spPr>
      </p:pic>
      <p:sp>
        <p:nvSpPr>
          <p:cNvPr name="TextBox 4" id="4"/>
          <p:cNvSpPr txBox="true"/>
          <p:nvPr/>
        </p:nvSpPr>
        <p:spPr>
          <a:xfrm rot="0">
            <a:off x="3376081" y="2743118"/>
            <a:ext cx="11464450" cy="4715038"/>
          </a:xfrm>
          <a:prstGeom prst="rect">
            <a:avLst/>
          </a:prstGeom>
        </p:spPr>
        <p:txBody>
          <a:bodyPr anchor="t" rtlCol="false" tIns="0" lIns="0" bIns="0" rIns="0">
            <a:spAutoFit/>
          </a:bodyPr>
          <a:lstStyle/>
          <a:p>
            <a:pPr algn="ctr">
              <a:lnSpc>
                <a:spcPts val="6284"/>
              </a:lnSpc>
              <a:spcBef>
                <a:spcPct val="0"/>
              </a:spcBef>
            </a:pPr>
            <a:r>
              <a:rPr lang="en-US" sz="4489">
                <a:solidFill>
                  <a:srgbClr val="000000"/>
                </a:solidFill>
                <a:latin typeface="Open Sans Bold"/>
              </a:rPr>
              <a:t>An episode of bullying may only last a few days or weeks.</a:t>
            </a:r>
          </a:p>
          <a:p>
            <a:pPr algn="ctr">
              <a:lnSpc>
                <a:spcPts val="6284"/>
              </a:lnSpc>
              <a:spcBef>
                <a:spcPct val="0"/>
              </a:spcBef>
            </a:pPr>
          </a:p>
          <a:p>
            <a:pPr algn="ctr">
              <a:lnSpc>
                <a:spcPts val="6284"/>
              </a:lnSpc>
              <a:spcBef>
                <a:spcPct val="0"/>
              </a:spcBef>
            </a:pPr>
            <a:r>
              <a:rPr lang="en-US" sz="4489">
                <a:solidFill>
                  <a:srgbClr val="000000"/>
                </a:solidFill>
                <a:latin typeface="Open Sans Bold"/>
              </a:rPr>
              <a:t>But the negative impacts are often carried into adult life. And may even be permanent.</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989725">
            <a:off x="-318640" y="8487455"/>
            <a:ext cx="1675438" cy="2107469"/>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316355">
            <a:off x="15084002" y="1020946"/>
            <a:ext cx="509049" cy="488687"/>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377544">
            <a:off x="17027424" y="6146079"/>
            <a:ext cx="509049" cy="488687"/>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80538">
            <a:off x="4234126" y="8587666"/>
            <a:ext cx="516571" cy="495908"/>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43193">
            <a:off x="306882" y="1525900"/>
            <a:ext cx="424393" cy="407417"/>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9454258">
            <a:off x="2564151" y="1029707"/>
            <a:ext cx="511678" cy="867251"/>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9130025">
            <a:off x="16048798" y="9207165"/>
            <a:ext cx="530353" cy="898904"/>
          </a:xfrm>
          <a:prstGeom prst="rect">
            <a:avLst/>
          </a:prstGeom>
        </p:spPr>
      </p:pic>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960744">
            <a:off x="16855266" y="280521"/>
            <a:ext cx="554415" cy="532238"/>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8380897">
            <a:off x="839119" y="190310"/>
            <a:ext cx="927423" cy="1329729"/>
          </a:xfrm>
          <a:prstGeom prst="rect">
            <a:avLst/>
          </a:prstGeom>
        </p:spPr>
      </p:pic>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4682075">
            <a:off x="16245764" y="7215079"/>
            <a:ext cx="1675438" cy="2107469"/>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10488" y="1611594"/>
            <a:ext cx="11967967" cy="7246060"/>
          </a:xfrm>
          <a:prstGeom prst="rect">
            <a:avLst/>
          </a:prstGeom>
        </p:spPr>
      </p:pic>
      <p:sp>
        <p:nvSpPr>
          <p:cNvPr name="TextBox 3" id="3"/>
          <p:cNvSpPr txBox="true"/>
          <p:nvPr/>
        </p:nvSpPr>
        <p:spPr>
          <a:xfrm rot="0">
            <a:off x="3307338" y="2689631"/>
            <a:ext cx="11673325" cy="1552792"/>
          </a:xfrm>
          <a:prstGeom prst="rect">
            <a:avLst/>
          </a:prstGeom>
        </p:spPr>
        <p:txBody>
          <a:bodyPr anchor="t" rtlCol="false" tIns="0" lIns="0" bIns="0" rIns="0">
            <a:spAutoFit/>
          </a:bodyPr>
          <a:lstStyle/>
          <a:p>
            <a:pPr algn="ctr">
              <a:lnSpc>
                <a:spcPts val="6286"/>
              </a:lnSpc>
              <a:spcBef>
                <a:spcPct val="0"/>
              </a:spcBef>
            </a:pPr>
            <a:r>
              <a:rPr lang="en-US" sz="4490">
                <a:solidFill>
                  <a:srgbClr val="1D1D1B"/>
                </a:solidFill>
                <a:latin typeface="Open Sans Bold"/>
              </a:rPr>
              <a:t>What can you do if you are experiencing bullying? </a:t>
            </a:r>
          </a:p>
        </p:txBody>
      </p:sp>
      <p:sp>
        <p:nvSpPr>
          <p:cNvPr name="TextBox 4" id="4"/>
          <p:cNvSpPr txBox="true"/>
          <p:nvPr/>
        </p:nvSpPr>
        <p:spPr>
          <a:xfrm rot="0">
            <a:off x="3578681" y="5730600"/>
            <a:ext cx="11130638" cy="1552792"/>
          </a:xfrm>
          <a:prstGeom prst="rect">
            <a:avLst/>
          </a:prstGeom>
        </p:spPr>
        <p:txBody>
          <a:bodyPr anchor="t" rtlCol="false" tIns="0" lIns="0" bIns="0" rIns="0">
            <a:spAutoFit/>
          </a:bodyPr>
          <a:lstStyle/>
          <a:p>
            <a:pPr algn="ctr">
              <a:lnSpc>
                <a:spcPts val="6286"/>
              </a:lnSpc>
              <a:spcBef>
                <a:spcPct val="0"/>
              </a:spcBef>
            </a:pPr>
            <a:r>
              <a:rPr lang="en-US" sz="4490">
                <a:solidFill>
                  <a:srgbClr val="000000"/>
                </a:solidFill>
                <a:latin typeface="Open Sans Bold"/>
              </a:rPr>
              <a:t>What can you do if you know someone is being bullied?</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159206">
            <a:off x="312841" y="321821"/>
            <a:ext cx="662036" cy="1122094"/>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4810274">
            <a:off x="15893507" y="87655"/>
            <a:ext cx="1675438" cy="2107469"/>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422455">
            <a:off x="1755121" y="1223106"/>
            <a:ext cx="509049" cy="488687"/>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83107">
            <a:off x="17311462" y="7352785"/>
            <a:ext cx="513645" cy="493100"/>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8915872">
            <a:off x="17568659" y="8590272"/>
            <a:ext cx="424393" cy="407417"/>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756806">
            <a:off x="705062" y="8653946"/>
            <a:ext cx="424393" cy="407417"/>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0154087">
            <a:off x="16486651" y="8210962"/>
            <a:ext cx="489149" cy="829067"/>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387794" y="1729608"/>
            <a:ext cx="7446072" cy="7931901"/>
          </a:xfrm>
          <a:prstGeom prst="rect">
            <a:avLst/>
          </a:prstGeom>
        </p:spPr>
      </p:pic>
      <p:sp>
        <p:nvSpPr>
          <p:cNvPr name="TextBox 3" id="3"/>
          <p:cNvSpPr txBox="true"/>
          <p:nvPr/>
        </p:nvSpPr>
        <p:spPr>
          <a:xfrm rot="0">
            <a:off x="1057275" y="1780398"/>
            <a:ext cx="7194538" cy="6366005"/>
          </a:xfrm>
          <a:prstGeom prst="rect">
            <a:avLst/>
          </a:prstGeom>
        </p:spPr>
        <p:txBody>
          <a:bodyPr anchor="t" rtlCol="false" tIns="0" lIns="0" bIns="0" rIns="0">
            <a:spAutoFit/>
          </a:bodyPr>
          <a:lstStyle/>
          <a:p>
            <a:pPr algn="just">
              <a:lnSpc>
                <a:spcPts val="25542"/>
              </a:lnSpc>
            </a:pPr>
            <a:r>
              <a:rPr lang="en-US" sz="18244">
                <a:solidFill>
                  <a:srgbClr val="000000"/>
                </a:solidFill>
                <a:latin typeface="Open Sans"/>
              </a:rPr>
              <a:t>Tell a</a:t>
            </a:r>
          </a:p>
          <a:p>
            <a:pPr algn="just">
              <a:lnSpc>
                <a:spcPts val="25542"/>
              </a:lnSpc>
              <a:spcBef>
                <a:spcPct val="0"/>
              </a:spcBef>
            </a:pPr>
            <a:r>
              <a:rPr lang="en-US" sz="18244">
                <a:solidFill>
                  <a:srgbClr val="000000"/>
                </a:solidFill>
                <a:latin typeface="Open Sans"/>
              </a:rPr>
              <a:t>parent</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316355">
            <a:off x="15624442" y="1335211"/>
            <a:ext cx="509049" cy="48868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43193">
            <a:off x="2323451" y="889356"/>
            <a:ext cx="424393" cy="407417"/>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9454258">
            <a:off x="993864" y="299111"/>
            <a:ext cx="511678" cy="867251"/>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4682075">
            <a:off x="16245764" y="7215079"/>
            <a:ext cx="1675438" cy="2107469"/>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43193">
            <a:off x="257348" y="1758060"/>
            <a:ext cx="424393" cy="407417"/>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369635" y="1820749"/>
            <a:ext cx="3439414" cy="8466251"/>
          </a:xfrm>
          <a:prstGeom prst="rect">
            <a:avLst/>
          </a:prstGeom>
        </p:spPr>
      </p:pic>
      <p:sp>
        <p:nvSpPr>
          <p:cNvPr name="TextBox 3" id="3"/>
          <p:cNvSpPr txBox="true"/>
          <p:nvPr/>
        </p:nvSpPr>
        <p:spPr>
          <a:xfrm rot="0">
            <a:off x="1239190" y="1813515"/>
            <a:ext cx="8177659" cy="6366005"/>
          </a:xfrm>
          <a:prstGeom prst="rect">
            <a:avLst/>
          </a:prstGeom>
        </p:spPr>
        <p:txBody>
          <a:bodyPr anchor="t" rtlCol="false" tIns="0" lIns="0" bIns="0" rIns="0">
            <a:spAutoFit/>
          </a:bodyPr>
          <a:lstStyle/>
          <a:p>
            <a:pPr algn="just">
              <a:lnSpc>
                <a:spcPts val="25542"/>
              </a:lnSpc>
            </a:pPr>
            <a:r>
              <a:rPr lang="en-US" sz="18244">
                <a:solidFill>
                  <a:srgbClr val="000000"/>
                </a:solidFill>
                <a:latin typeface="Open Sans"/>
              </a:rPr>
              <a:t>Tell a</a:t>
            </a:r>
          </a:p>
          <a:p>
            <a:pPr algn="just">
              <a:lnSpc>
                <a:spcPts val="25542"/>
              </a:lnSpc>
              <a:spcBef>
                <a:spcPct val="0"/>
              </a:spcBef>
            </a:pPr>
            <a:r>
              <a:rPr lang="en-US" sz="18244">
                <a:solidFill>
                  <a:srgbClr val="000000"/>
                </a:solidFill>
                <a:latin typeface="Open Sans"/>
              </a:rPr>
              <a:t>teacher</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316355">
            <a:off x="15084002" y="1020946"/>
            <a:ext cx="509049" cy="48868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43193">
            <a:off x="2979351" y="795305"/>
            <a:ext cx="424393" cy="407417"/>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9454258">
            <a:off x="1174792" y="299111"/>
            <a:ext cx="511678" cy="867251"/>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960744">
            <a:off x="377340" y="1529554"/>
            <a:ext cx="554415" cy="532238"/>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4682075">
            <a:off x="17128472" y="7522724"/>
            <a:ext cx="1675438" cy="2107469"/>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507216" y="4184265"/>
            <a:ext cx="5232176" cy="637099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487930" y="4368823"/>
            <a:ext cx="5771803" cy="6001875"/>
          </a:xfrm>
          <a:prstGeom prst="rect">
            <a:avLst/>
          </a:prstGeom>
        </p:spPr>
      </p:pic>
      <p:sp>
        <p:nvSpPr>
          <p:cNvPr name="TextBox 4" id="4"/>
          <p:cNvSpPr txBox="true"/>
          <p:nvPr/>
        </p:nvSpPr>
        <p:spPr>
          <a:xfrm rot="0">
            <a:off x="1028700" y="1780398"/>
            <a:ext cx="6459141" cy="6366005"/>
          </a:xfrm>
          <a:prstGeom prst="rect">
            <a:avLst/>
          </a:prstGeom>
        </p:spPr>
        <p:txBody>
          <a:bodyPr anchor="t" rtlCol="false" tIns="0" lIns="0" bIns="0" rIns="0">
            <a:spAutoFit/>
          </a:bodyPr>
          <a:lstStyle/>
          <a:p>
            <a:pPr algn="just">
              <a:lnSpc>
                <a:spcPts val="25542"/>
              </a:lnSpc>
            </a:pPr>
            <a:r>
              <a:rPr lang="en-US" sz="18244">
                <a:solidFill>
                  <a:srgbClr val="000000"/>
                </a:solidFill>
                <a:latin typeface="Open Sans"/>
              </a:rPr>
              <a:t>Tell a</a:t>
            </a:r>
          </a:p>
          <a:p>
            <a:pPr algn="just">
              <a:lnSpc>
                <a:spcPts val="25542"/>
              </a:lnSpc>
              <a:spcBef>
                <a:spcPct val="0"/>
              </a:spcBef>
            </a:pPr>
            <a:r>
              <a:rPr lang="en-US" sz="18244">
                <a:solidFill>
                  <a:srgbClr val="000000"/>
                </a:solidFill>
                <a:latin typeface="Open Sans"/>
              </a:rPr>
              <a:t>friend</a:t>
            </a:r>
          </a:p>
        </p:txBody>
      </p:sp>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800000">
            <a:off x="16324725" y="161027"/>
            <a:ext cx="758759" cy="837986"/>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316355">
            <a:off x="15084002" y="1020946"/>
            <a:ext cx="509049" cy="488687"/>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043193">
            <a:off x="2979351" y="795305"/>
            <a:ext cx="424393" cy="407417"/>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9454258">
            <a:off x="772861" y="333228"/>
            <a:ext cx="511678" cy="867251"/>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8960744">
            <a:off x="17462184" y="1103161"/>
            <a:ext cx="554415" cy="53223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A81C4"/>
        </a:solidFill>
      </p:bgPr>
    </p:bg>
    <p:spTree>
      <p:nvGrpSpPr>
        <p:cNvPr id="1" name=""/>
        <p:cNvGrpSpPr/>
        <p:nvPr/>
      </p:nvGrpSpPr>
      <p:grpSpPr>
        <a:xfrm>
          <a:off x="0" y="0"/>
          <a:ext cx="0" cy="0"/>
          <a:chOff x="0" y="0"/>
          <a:chExt cx="0" cy="0"/>
        </a:xfrm>
      </p:grpSpPr>
      <p:sp>
        <p:nvSpPr>
          <p:cNvPr name="TextBox 2" id="2"/>
          <p:cNvSpPr txBox="true"/>
          <p:nvPr/>
        </p:nvSpPr>
        <p:spPr>
          <a:xfrm rot="0">
            <a:off x="1359290" y="1813515"/>
            <a:ext cx="8052048" cy="6366005"/>
          </a:xfrm>
          <a:prstGeom prst="rect">
            <a:avLst/>
          </a:prstGeom>
        </p:spPr>
        <p:txBody>
          <a:bodyPr anchor="t" rtlCol="false" tIns="0" lIns="0" bIns="0" rIns="0">
            <a:spAutoFit/>
          </a:bodyPr>
          <a:lstStyle/>
          <a:p>
            <a:pPr algn="just">
              <a:lnSpc>
                <a:spcPts val="25542"/>
              </a:lnSpc>
            </a:pPr>
            <a:r>
              <a:rPr lang="en-US" sz="18244">
                <a:solidFill>
                  <a:srgbClr val="000000"/>
                </a:solidFill>
                <a:latin typeface="Open Sans"/>
              </a:rPr>
              <a:t>Tell</a:t>
            </a:r>
          </a:p>
          <a:p>
            <a:pPr algn="just">
              <a:lnSpc>
                <a:spcPts val="25542"/>
              </a:lnSpc>
              <a:spcBef>
                <a:spcPct val="0"/>
              </a:spcBef>
            </a:pPr>
            <a:r>
              <a:rPr lang="en-US" sz="18244">
                <a:solidFill>
                  <a:srgbClr val="000000"/>
                </a:solidFill>
                <a:latin typeface="Open Sans"/>
              </a:rPr>
              <a:t>tootoot</a:t>
            </a:r>
          </a:p>
        </p:txBody>
      </p:sp>
      <p:grpSp>
        <p:nvGrpSpPr>
          <p:cNvPr name="Group 3" id="3"/>
          <p:cNvGrpSpPr/>
          <p:nvPr/>
        </p:nvGrpSpPr>
        <p:grpSpPr>
          <a:xfrm rot="0">
            <a:off x="10145353" y="1819542"/>
            <a:ext cx="6176259" cy="8533691"/>
            <a:chOff x="0" y="0"/>
            <a:chExt cx="8235012" cy="11378255"/>
          </a:xfrm>
        </p:grpSpPr>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8235012" cy="11378255"/>
            </a:xfrm>
            <a:prstGeom prst="rect">
              <a:avLst/>
            </a:prstGeom>
          </p:spPr>
        </p:pic>
        <p:pic>
          <p:nvPicPr>
            <p:cNvPr name="Picture 5" id="5"/>
            <p:cNvPicPr>
              <a:picLocks noChangeAspect="true"/>
            </p:cNvPicPr>
            <p:nvPr/>
          </p:nvPicPr>
          <p:blipFill>
            <a:blip r:embed="rId4"/>
            <a:srcRect l="0" t="0" r="2187" b="0"/>
            <a:stretch>
              <a:fillRect/>
            </a:stretch>
          </p:blipFill>
          <p:spPr>
            <a:xfrm flipH="false" flipV="false" rot="0">
              <a:off x="2917086" y="577051"/>
              <a:ext cx="3719498" cy="6764632"/>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79" t="34228" r="0" b="37790"/>
            <a:stretch>
              <a:fillRect/>
            </a:stretch>
          </p:blipFill>
          <p:spPr>
            <a:xfrm flipH="false" flipV="false" rot="0">
              <a:off x="6298099" y="3959367"/>
              <a:ext cx="1936913" cy="3183700"/>
            </a:xfrm>
            <a:prstGeom prst="rect">
              <a:avLst/>
            </a:prstGeom>
          </p:spPr>
        </p:pic>
      </p:grpSp>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316355">
            <a:off x="15104664" y="1335211"/>
            <a:ext cx="509049" cy="488687"/>
          </a:xfrm>
          <a:prstGeom prst="rect">
            <a:avLst/>
          </a:prstGeom>
        </p:spPr>
      </p:pic>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5043193">
            <a:off x="2979351" y="795305"/>
            <a:ext cx="424393" cy="407417"/>
          </a:xfrm>
          <a:prstGeom prst="rect">
            <a:avLst/>
          </a:prstGeom>
        </p:spPr>
      </p:pic>
      <p:pic>
        <p:nvPicPr>
          <p:cNvPr name="Picture 9" id="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9454258">
            <a:off x="1174792" y="299111"/>
            <a:ext cx="511678" cy="867251"/>
          </a:xfrm>
          <a:prstGeom prst="rect">
            <a:avLst/>
          </a:prstGeom>
        </p:spPr>
      </p:pic>
      <p:pic>
        <p:nvPicPr>
          <p:cNvPr name="Picture 10" id="1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8380897">
            <a:off x="320041" y="1059013"/>
            <a:ext cx="927423" cy="13297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DAFR6WL_JRA</dc:identifier>
  <dcterms:modified xsi:type="dcterms:W3CDTF">2011-08-01T06:04:30Z</dcterms:modified>
  <cp:revision>1</cp:revision>
  <dc:title>Anti-Bullying Week Assembly</dc:title>
</cp:coreProperties>
</file>